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87" r:id="rId2"/>
    <p:sldId id="288" r:id="rId3"/>
    <p:sldId id="302" r:id="rId4"/>
    <p:sldId id="303" r:id="rId5"/>
    <p:sldId id="309" r:id="rId6"/>
    <p:sldId id="310" r:id="rId7"/>
    <p:sldId id="343" r:id="rId8"/>
    <p:sldId id="344" r:id="rId9"/>
    <p:sldId id="345" r:id="rId10"/>
    <p:sldId id="351" r:id="rId11"/>
    <p:sldId id="347" r:id="rId12"/>
    <p:sldId id="348" r:id="rId13"/>
    <p:sldId id="349" r:id="rId14"/>
    <p:sldId id="350" r:id="rId15"/>
    <p:sldId id="353" r:id="rId16"/>
    <p:sldId id="352" r:id="rId17"/>
    <p:sldId id="398" r:id="rId18"/>
    <p:sldId id="354" r:id="rId19"/>
    <p:sldId id="357" r:id="rId20"/>
    <p:sldId id="381" r:id="rId21"/>
    <p:sldId id="355" r:id="rId22"/>
    <p:sldId id="382" r:id="rId23"/>
    <p:sldId id="356" r:id="rId24"/>
    <p:sldId id="383" r:id="rId25"/>
    <p:sldId id="358" r:id="rId26"/>
    <p:sldId id="400" r:id="rId27"/>
    <p:sldId id="399" r:id="rId28"/>
    <p:sldId id="337" r:id="rId29"/>
    <p:sldId id="340" r:id="rId30"/>
    <p:sldId id="339" r:id="rId31"/>
    <p:sldId id="341" r:id="rId32"/>
    <p:sldId id="342" r:id="rId33"/>
    <p:sldId id="385" r:id="rId34"/>
    <p:sldId id="329" r:id="rId35"/>
    <p:sldId id="331" r:id="rId36"/>
    <p:sldId id="332" r:id="rId37"/>
    <p:sldId id="393" r:id="rId38"/>
    <p:sldId id="394" r:id="rId39"/>
    <p:sldId id="367" r:id="rId40"/>
    <p:sldId id="330" r:id="rId41"/>
    <p:sldId id="387" r:id="rId42"/>
    <p:sldId id="388" r:id="rId43"/>
    <p:sldId id="386" r:id="rId44"/>
    <p:sldId id="389" r:id="rId45"/>
    <p:sldId id="390" r:id="rId46"/>
    <p:sldId id="391" r:id="rId47"/>
    <p:sldId id="380" r:id="rId48"/>
    <p:sldId id="372" r:id="rId49"/>
    <p:sldId id="384" r:id="rId50"/>
    <p:sldId id="373" r:id="rId51"/>
    <p:sldId id="376" r:id="rId52"/>
    <p:sldId id="377" r:id="rId53"/>
    <p:sldId id="378" r:id="rId54"/>
    <p:sldId id="324" r:id="rId55"/>
    <p:sldId id="360" r:id="rId56"/>
    <p:sldId id="359" r:id="rId57"/>
    <p:sldId id="361" r:id="rId58"/>
    <p:sldId id="325" r:id="rId59"/>
    <p:sldId id="326" r:id="rId60"/>
    <p:sldId id="365" r:id="rId61"/>
    <p:sldId id="363" r:id="rId62"/>
    <p:sldId id="362" r:id="rId63"/>
    <p:sldId id="328" r:id="rId64"/>
    <p:sldId id="315" r:id="rId65"/>
    <p:sldId id="316" r:id="rId66"/>
    <p:sldId id="312" r:id="rId67"/>
    <p:sldId id="314" r:id="rId68"/>
    <p:sldId id="313" r:id="rId69"/>
    <p:sldId id="317" r:id="rId70"/>
    <p:sldId id="318" r:id="rId71"/>
    <p:sldId id="319" r:id="rId72"/>
    <p:sldId id="320" r:id="rId73"/>
    <p:sldId id="321" r:id="rId74"/>
    <p:sldId id="371" r:id="rId75"/>
    <p:sldId id="392" r:id="rId76"/>
    <p:sldId id="368" r:id="rId77"/>
    <p:sldId id="370" r:id="rId78"/>
    <p:sldId id="395" r:id="rId79"/>
    <p:sldId id="301" r:id="rId80"/>
    <p:sldId id="323" r:id="rId81"/>
    <p:sldId id="396" r:id="rId82"/>
    <p:sldId id="289" r:id="rId8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FFFF"/>
    <a:srgbClr val="00FF00"/>
    <a:srgbClr val="FF00FF"/>
    <a:srgbClr val="00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Lectures_on_Image_Processing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sc.ufcg.edu.br/~hmg/disciplinas/graduacao/vc-2016.2/Rita-Tutorial-PDI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sdmt0De8Hw&amp;feature=youtu.be" TargetMode="External"/><Relationship Id="rId2" Type="http://schemas.openxmlformats.org/officeDocument/2006/relationships/hyperlink" Target="https://www.tecmundo.com.br/fotografia-e-design/23626-video-explica-como-funciona-o-sensor-ccd-das-cameras-digitai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103279733" TargetMode="External"/><Relationship Id="rId4" Type="http://schemas.openxmlformats.org/officeDocument/2006/relationships/hyperlink" Target="https://vimeo.com/103279734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/humans-can-only-distinguish-between-about-30-shades-gray/" TargetMode="External"/><Relationship Id="rId2" Type="http://schemas.openxmlformats.org/officeDocument/2006/relationships/hyperlink" Target="https://mundoeducacao.uol.com.br/fisica/quais-sao-os-limites-visao-human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galileu.globo.com/Ciencia/noticia/2015/02/humanos-conseguem-distinguir-apenas-30-tons-de-cinza.htm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02 </a:t>
            </a:r>
            <a:r>
              <a:rPr lang="pt-BR" dirty="0"/>
              <a:t>– Fundamentos da imagem </a:t>
            </a:r>
            <a:r>
              <a:rPr lang="pt-BR" dirty="0" smtClean="0"/>
              <a:t>digital I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392 – Introdução ao Processamento Digital de Imagens (2022-2)</a:t>
            </a: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Obturador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/>
          <p:cNvSpPr/>
          <p:nvPr/>
        </p:nvSpPr>
        <p:spPr>
          <a:xfrm>
            <a:off x="5606620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6208045" y="2843843"/>
            <a:ext cx="720080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 smtClean="0">
                <a:solidFill>
                  <a:schemeClr val="bg1"/>
                </a:solidFill>
              </a:rPr>
              <a:t>Sensor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>
            <a:stCxn id="49" idx="1"/>
          </p:cNvCxnSpPr>
          <p:nvPr/>
        </p:nvCxnSpPr>
        <p:spPr>
          <a:xfrm flipH="1" flipV="1">
            <a:off x="5692581" y="2929430"/>
            <a:ext cx="51546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53" name="Grupo 52"/>
          <p:cNvGrpSpPr/>
          <p:nvPr/>
        </p:nvGrpSpPr>
        <p:grpSpPr>
          <a:xfrm>
            <a:off x="1881584" y="871421"/>
            <a:ext cx="6499474" cy="3610779"/>
            <a:chOff x="1298154" y="871421"/>
            <a:chExt cx="649947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3115232" y="2102816"/>
              <a:ext cx="85961" cy="1586705"/>
              <a:chOff x="3115232" y="2102816"/>
              <a:chExt cx="85961" cy="1586705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1523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115232" y="2823967"/>
                <a:ext cx="85961" cy="2015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6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59"/>
            <p:cNvSpPr/>
            <p:nvPr/>
          </p:nvSpPr>
          <p:spPr>
            <a:xfrm>
              <a:off x="2680528" y="3840735"/>
              <a:ext cx="955368" cy="171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e</a:t>
              </a:r>
              <a:r>
                <a:rPr lang="pt-BR" dirty="0" smtClean="0">
                  <a:solidFill>
                    <a:schemeClr val="bg1"/>
                  </a:solidFill>
                </a:rPr>
                <a:t>m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98662" y="2102816"/>
            <a:ext cx="85961" cy="158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3698662" y="2823967"/>
            <a:ext cx="85961" cy="201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upo 60"/>
            <p:cNvGrpSpPr/>
            <p:nvPr/>
          </p:nvGrpSpPr>
          <p:grpSpPr>
            <a:xfrm>
              <a:off x="2699792" y="2102816"/>
              <a:ext cx="85962" cy="1586705"/>
              <a:chOff x="2699792" y="2102816"/>
              <a:chExt cx="85962" cy="1586705"/>
            </a:xfrm>
            <a:solidFill>
              <a:schemeClr val="bg1"/>
            </a:solidFill>
          </p:grpSpPr>
          <p:sp>
            <p:nvSpPr>
              <p:cNvPr id="62" name="Retângulo 61"/>
              <p:cNvSpPr/>
              <p:nvPr/>
            </p:nvSpPr>
            <p:spPr>
              <a:xfrm>
                <a:off x="2699792" y="2102816"/>
                <a:ext cx="85961" cy="15867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269979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2065672" y="3793330"/>
              <a:ext cx="1354200" cy="265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f</a:t>
              </a:r>
              <a:r>
                <a:rPr lang="pt-BR" dirty="0" smtClean="0">
                  <a:solidFill>
                    <a:schemeClr val="bg1"/>
                  </a:solidFill>
                </a:rPr>
                <a:t>ora de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o 59"/>
            <p:cNvGrpSpPr/>
            <p:nvPr/>
          </p:nvGrpSpPr>
          <p:grpSpPr>
            <a:xfrm>
              <a:off x="3530672" y="2102816"/>
              <a:ext cx="85962" cy="1586705"/>
              <a:chOff x="3530672" y="2102816"/>
              <a:chExt cx="85962" cy="1586705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353067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353067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2935344" y="3840735"/>
              <a:ext cx="1276616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f</a:t>
              </a:r>
              <a:r>
                <a:rPr lang="pt-BR" dirty="0" smtClean="0">
                  <a:solidFill>
                    <a:schemeClr val="bg1"/>
                  </a:solidFill>
                </a:rPr>
                <a:t>ora de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1678920" y="1978207"/>
            <a:ext cx="1889374" cy="1889374"/>
            <a:chOff x="2656775" y="2686842"/>
            <a:chExt cx="1889374" cy="1889374"/>
          </a:xfrm>
        </p:grpSpPr>
        <p:sp>
          <p:nvSpPr>
            <p:cNvPr id="74" name="Elipse 73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Hexágono 74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>
              <a:stCxn id="75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5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5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5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5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5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3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4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692178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3274356" y="1978207"/>
            <a:ext cx="1889374" cy="1889374"/>
            <a:chOff x="2656775" y="2686842"/>
            <a:chExt cx="1889374" cy="1889374"/>
          </a:xfrm>
        </p:grpSpPr>
        <p:sp>
          <p:nvSpPr>
            <p:cNvPr id="50" name="Elipse 49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Hexágono 50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reto 51"/>
            <p:cNvCxnSpPr>
              <a:stCxn id="51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51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>
              <a:stCxn id="51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>
              <a:stCxn id="51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51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>
              <a:stCxn id="51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to 40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obturador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5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02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olho humano</a:t>
            </a:r>
          </a:p>
          <a:p>
            <a:r>
              <a:rPr lang="pt-BR" dirty="0" smtClean="0"/>
              <a:t>Câmera fotográfica</a:t>
            </a:r>
          </a:p>
          <a:p>
            <a:r>
              <a:rPr lang="pt-BR" dirty="0" smtClean="0"/>
              <a:t>A imagem digital</a:t>
            </a:r>
          </a:p>
          <a:p>
            <a:r>
              <a:rPr lang="pt-BR" dirty="0" smtClean="0"/>
              <a:t>Imagens coloridas – RGB</a:t>
            </a:r>
          </a:p>
          <a:p>
            <a:r>
              <a:rPr lang="pt-BR" dirty="0"/>
              <a:t>O espaço de cores RGB</a:t>
            </a:r>
          </a:p>
          <a:p>
            <a:r>
              <a:rPr lang="pt-BR" dirty="0" smtClean="0"/>
              <a:t>Aquisição de imagens</a:t>
            </a:r>
          </a:p>
          <a:p>
            <a:r>
              <a:rPr lang="pt-BR" dirty="0" smtClean="0"/>
              <a:t>Sensores CCD e padrão de Bayer</a:t>
            </a:r>
          </a:p>
          <a:p>
            <a:r>
              <a:rPr lang="pt-BR" dirty="0" smtClean="0"/>
              <a:t>Amostragem</a:t>
            </a:r>
          </a:p>
          <a:p>
            <a:r>
              <a:rPr lang="pt-BR" dirty="0"/>
              <a:t>Efeitos da resolução </a:t>
            </a:r>
            <a:r>
              <a:rPr lang="pt-BR" dirty="0" smtClean="0"/>
              <a:t>espacial</a:t>
            </a:r>
          </a:p>
          <a:p>
            <a:r>
              <a:rPr lang="pt-BR" dirty="0"/>
              <a:t>Resolução de </a:t>
            </a:r>
            <a:r>
              <a:rPr lang="pt-BR" dirty="0" smtClean="0"/>
              <a:t>intensidade</a:t>
            </a:r>
          </a:p>
          <a:p>
            <a:r>
              <a:rPr lang="pt-BR" dirty="0" smtClean="0"/>
              <a:t>Efeitos da resolução </a:t>
            </a:r>
            <a:r>
              <a:rPr lang="pt-BR" dirty="0"/>
              <a:t>de </a:t>
            </a:r>
            <a:r>
              <a:rPr lang="pt-BR" dirty="0" smtClean="0"/>
              <a:t>intensidade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1" name="Conector de seta reta 40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947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Conector de seta reta 46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4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6402088" cy="2880320"/>
            <a:chOff x="1770074" y="1305603"/>
            <a:chExt cx="6402088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 flipV="1">
              <a:off x="6948026" y="1940519"/>
              <a:ext cx="1224136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Nervo e bainha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cego</a:t>
            </a: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Fóvea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de seta reta 30"/>
          <p:cNvCxnSpPr>
            <a:stCxn id="38" idx="3"/>
          </p:cNvCxnSpPr>
          <p:nvPr/>
        </p:nvCxnSpPr>
        <p:spPr>
          <a:xfrm>
            <a:off x="2289515" y="2355197"/>
            <a:ext cx="822989" cy="2273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449523" y="3537851"/>
            <a:ext cx="14360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Humor </a:t>
            </a:r>
            <a:r>
              <a:rPr lang="pt-BR" sz="1600" dirty="0" smtClean="0">
                <a:solidFill>
                  <a:schemeClr val="tx1"/>
                </a:solidFill>
              </a:rPr>
              <a:t>vítreo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Eixo visual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9" idx="3"/>
          </p:cNvCxnSpPr>
          <p:nvPr/>
        </p:nvCxnSpPr>
        <p:spPr>
          <a:xfrm flipV="1">
            <a:off x="2289515" y="2960292"/>
            <a:ext cx="272647" cy="17489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41" idx="3"/>
          </p:cNvCxnSpPr>
          <p:nvPr/>
        </p:nvCxnSpPr>
        <p:spPr>
          <a:xfrm flipV="1">
            <a:off x="2289515" y="2910252"/>
            <a:ext cx="480262" cy="100492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115616" y="2211181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Cristalino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115616" y="2991170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Córnea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470789" y="1431192"/>
            <a:ext cx="8187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solidFill>
                  <a:schemeClr val="bg1"/>
                </a:solidFill>
              </a:rPr>
              <a:t>Í</a:t>
            </a:r>
            <a:r>
              <a:rPr lang="pt-BR" sz="1600" dirty="0" smtClean="0">
                <a:solidFill>
                  <a:schemeClr val="bg1"/>
                </a:solidFill>
              </a:rPr>
              <a:t>ris 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11560" y="3771160"/>
            <a:ext cx="16779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Câmara anterior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693202" y="3771160"/>
            <a:ext cx="914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bg1"/>
                </a:solidFill>
              </a:rPr>
              <a:t>Esclera</a:t>
            </a:r>
            <a:endParaRPr lang="pt-BR" sz="1600" dirty="0">
              <a:solidFill>
                <a:schemeClr val="bg1"/>
              </a:solidFill>
            </a:endParaRPr>
          </a:p>
        </p:txBody>
      </p:sp>
      <p:cxnSp>
        <p:nvCxnSpPr>
          <p:cNvPr id="43" name="Conector de seta reta 42"/>
          <p:cNvCxnSpPr>
            <a:stCxn id="40" idx="3"/>
          </p:cNvCxnSpPr>
          <p:nvPr/>
        </p:nvCxnSpPr>
        <p:spPr>
          <a:xfrm>
            <a:off x="2289515" y="1575208"/>
            <a:ext cx="632687" cy="779968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42" idx="1"/>
            <a:endCxn id="8" idx="7"/>
          </p:cNvCxnSpPr>
          <p:nvPr/>
        </p:nvCxnSpPr>
        <p:spPr>
          <a:xfrm flipH="1" flipV="1">
            <a:off x="5185251" y="3764110"/>
            <a:ext cx="507951" cy="151066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26" idx="1"/>
            <a:endCxn id="18" idx="2"/>
          </p:cNvCxnSpPr>
          <p:nvPr/>
        </p:nvCxnSpPr>
        <p:spPr>
          <a:xfrm flipH="1">
            <a:off x="6645577" y="3406991"/>
            <a:ext cx="302449" cy="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09365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02061" y="746591"/>
            <a:ext cx="70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c</a:t>
            </a:r>
            <a:r>
              <a:rPr lang="pt-BR" sz="1200" dirty="0" smtClean="0">
                <a:solidFill>
                  <a:schemeClr val="bg1"/>
                </a:solidFill>
              </a:rPr>
              <a:t>oluna y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819931" y="24565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linha 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f</a:t>
            </a:r>
            <a:r>
              <a:rPr lang="pt-BR" sz="1200" dirty="0" smtClean="0">
                <a:solidFill>
                  <a:schemeClr val="bg1"/>
                </a:solidFill>
              </a:rPr>
              <a:t>(</a:t>
            </a:r>
            <a:r>
              <a:rPr lang="pt-BR" sz="1200" i="1" dirty="0" smtClean="0">
                <a:solidFill>
                  <a:schemeClr val="bg1"/>
                </a:solidFill>
              </a:rPr>
              <a:t>x, y</a:t>
            </a:r>
            <a:r>
              <a:rPr lang="pt-BR" sz="1200" dirty="0" smtClean="0">
                <a:solidFill>
                  <a:schemeClr val="bg1"/>
                </a:solidFill>
              </a:rPr>
              <a:t>) = [R, G, B]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31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 linhas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N colunas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M × N pixels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azul – B (blue)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2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azul – B (blue)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espaço de cores RGB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0B050"/>
                </a:solidFill>
              </a:rPr>
              <a:t>G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000FF"/>
                </a:solidFill>
              </a:rPr>
              <a:t>B</a:t>
            </a:r>
            <a:endParaRPr lang="pt-BR" b="1" dirty="0">
              <a:solidFill>
                <a:srgbClr val="0000FF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0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7" name="Cubo 26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Azul (0, 0,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Ciano (0, 255,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Magenta (255, 0,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Branco </a:t>
            </a:r>
            <a:br>
              <a:rPr lang="pt-BR" sz="1200" dirty="0" smtClean="0">
                <a:solidFill>
                  <a:schemeClr val="bg1"/>
                </a:solidFill>
              </a:rPr>
            </a:br>
            <a:r>
              <a:rPr lang="pt-BR" sz="1200" dirty="0" smtClean="0">
                <a:solidFill>
                  <a:schemeClr val="bg1"/>
                </a:solidFill>
              </a:rPr>
              <a:t>(255, 255, 255)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Vermelho (255, 0,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Amarelo (255, 255,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Verde (0, 255, 0,)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Preto (0, 0,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Cinza (127, 127, 127)</a:t>
            </a:r>
            <a:endParaRPr lang="pt-BR" sz="1200" dirty="0">
              <a:solidFill>
                <a:schemeClr val="bg1"/>
              </a:solidFill>
            </a:endParaRPr>
          </a:p>
        </p:txBody>
      </p:sp>
      <p:cxnSp>
        <p:nvCxnSpPr>
          <p:cNvPr id="79" name="Conector de seta reta 78"/>
          <p:cNvCxnSpPr>
            <a:stCxn id="77" idx="3"/>
            <a:endCxn id="76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8" name="Grupo 77"/>
          <p:cNvGrpSpPr/>
          <p:nvPr/>
        </p:nvGrpSpPr>
        <p:grpSpPr>
          <a:xfrm>
            <a:off x="968639" y="710702"/>
            <a:ext cx="7206722" cy="4066610"/>
            <a:chOff x="968639" y="809396"/>
            <a:chExt cx="7206722" cy="4066610"/>
          </a:xfrm>
        </p:grpSpPr>
        <p:sp>
          <p:nvSpPr>
            <p:cNvPr id="9" name="Forma livre 8"/>
            <p:cNvSpPr/>
            <p:nvPr/>
          </p:nvSpPr>
          <p:spPr>
            <a:xfrm>
              <a:off x="1949657" y="1393101"/>
              <a:ext cx="2426494" cy="2725965"/>
            </a:xfrm>
            <a:custGeom>
              <a:avLst/>
              <a:gdLst>
                <a:gd name="connsiteX0" fmla="*/ 0 w 2076450"/>
                <a:gd name="connsiteY0" fmla="*/ 2312871 h 3132506"/>
                <a:gd name="connsiteX1" fmla="*/ 266700 w 2076450"/>
                <a:gd name="connsiteY1" fmla="*/ 1622308 h 3132506"/>
                <a:gd name="connsiteX2" fmla="*/ 509588 w 2076450"/>
                <a:gd name="connsiteY2" fmla="*/ 1484196 h 3132506"/>
                <a:gd name="connsiteX3" fmla="*/ 776288 w 2076450"/>
                <a:gd name="connsiteY3" fmla="*/ 931746 h 3132506"/>
                <a:gd name="connsiteX4" fmla="*/ 1143000 w 2076450"/>
                <a:gd name="connsiteY4" fmla="*/ 765058 h 3132506"/>
                <a:gd name="connsiteX5" fmla="*/ 1447800 w 2076450"/>
                <a:gd name="connsiteY5" fmla="*/ 317383 h 3132506"/>
                <a:gd name="connsiteX6" fmla="*/ 1828800 w 2076450"/>
                <a:gd name="connsiteY6" fmla="*/ 136408 h 3132506"/>
                <a:gd name="connsiteX7" fmla="*/ 2024063 w 2076450"/>
                <a:gd name="connsiteY7" fmla="*/ 226896 h 3132506"/>
                <a:gd name="connsiteX8" fmla="*/ 2066925 w 2076450"/>
                <a:gd name="connsiteY8" fmla="*/ 2784358 h 3132506"/>
                <a:gd name="connsiteX9" fmla="*/ 2076450 w 2076450"/>
                <a:gd name="connsiteY9" fmla="*/ 3041533 h 3132506"/>
                <a:gd name="connsiteX0" fmla="*/ 0 w 2066925"/>
                <a:gd name="connsiteY0" fmla="*/ 2312871 h 2784358"/>
                <a:gd name="connsiteX1" fmla="*/ 266700 w 2066925"/>
                <a:gd name="connsiteY1" fmla="*/ 1622308 h 2784358"/>
                <a:gd name="connsiteX2" fmla="*/ 509588 w 2066925"/>
                <a:gd name="connsiteY2" fmla="*/ 1484196 h 2784358"/>
                <a:gd name="connsiteX3" fmla="*/ 776288 w 2066925"/>
                <a:gd name="connsiteY3" fmla="*/ 931746 h 2784358"/>
                <a:gd name="connsiteX4" fmla="*/ 1143000 w 2066925"/>
                <a:gd name="connsiteY4" fmla="*/ 765058 h 2784358"/>
                <a:gd name="connsiteX5" fmla="*/ 1447800 w 2066925"/>
                <a:gd name="connsiteY5" fmla="*/ 317383 h 2784358"/>
                <a:gd name="connsiteX6" fmla="*/ 1828800 w 2066925"/>
                <a:gd name="connsiteY6" fmla="*/ 136408 h 2784358"/>
                <a:gd name="connsiteX7" fmla="*/ 2024063 w 2066925"/>
                <a:gd name="connsiteY7" fmla="*/ 226896 h 2784358"/>
                <a:gd name="connsiteX8" fmla="*/ 2066925 w 2066925"/>
                <a:gd name="connsiteY8" fmla="*/ 2784358 h 2784358"/>
                <a:gd name="connsiteX0" fmla="*/ 0 w 2066925"/>
                <a:gd name="connsiteY0" fmla="*/ 2265366 h 2736853"/>
                <a:gd name="connsiteX1" fmla="*/ 266700 w 2066925"/>
                <a:gd name="connsiteY1" fmla="*/ 1574803 h 2736853"/>
                <a:gd name="connsiteX2" fmla="*/ 509588 w 2066925"/>
                <a:gd name="connsiteY2" fmla="*/ 1436691 h 2736853"/>
                <a:gd name="connsiteX3" fmla="*/ 776288 w 2066925"/>
                <a:gd name="connsiteY3" fmla="*/ 884241 h 2736853"/>
                <a:gd name="connsiteX4" fmla="*/ 1143000 w 2066925"/>
                <a:gd name="connsiteY4" fmla="*/ 717553 h 2736853"/>
                <a:gd name="connsiteX5" fmla="*/ 1447800 w 2066925"/>
                <a:gd name="connsiteY5" fmla="*/ 269878 h 2736853"/>
                <a:gd name="connsiteX6" fmla="*/ 2024063 w 2066925"/>
                <a:gd name="connsiteY6" fmla="*/ 179391 h 2736853"/>
                <a:gd name="connsiteX7" fmla="*/ 2066925 w 2066925"/>
                <a:gd name="connsiteY7" fmla="*/ 2736853 h 2736853"/>
                <a:gd name="connsiteX0" fmla="*/ 0 w 2093588"/>
                <a:gd name="connsiteY0" fmla="*/ 2224624 h 2696111"/>
                <a:gd name="connsiteX1" fmla="*/ 266700 w 2093588"/>
                <a:gd name="connsiteY1" fmla="*/ 1534061 h 2696111"/>
                <a:gd name="connsiteX2" fmla="*/ 509588 w 2093588"/>
                <a:gd name="connsiteY2" fmla="*/ 1395949 h 2696111"/>
                <a:gd name="connsiteX3" fmla="*/ 776288 w 2093588"/>
                <a:gd name="connsiteY3" fmla="*/ 843499 h 2696111"/>
                <a:gd name="connsiteX4" fmla="*/ 1143000 w 2093588"/>
                <a:gd name="connsiteY4" fmla="*/ 676811 h 2696111"/>
                <a:gd name="connsiteX5" fmla="*/ 1276350 w 2093588"/>
                <a:gd name="connsiteY5" fmla="*/ 376773 h 2696111"/>
                <a:gd name="connsiteX6" fmla="*/ 2024063 w 2093588"/>
                <a:gd name="connsiteY6" fmla="*/ 138649 h 2696111"/>
                <a:gd name="connsiteX7" fmla="*/ 2066925 w 2093588"/>
                <a:gd name="connsiteY7" fmla="*/ 2696111 h 2696111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776288 w 2093588"/>
                <a:gd name="connsiteY3" fmla="*/ 845301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95262 w 2093588"/>
                <a:gd name="connsiteY1" fmla="*/ 1659688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0 w 2082307"/>
                <a:gd name="connsiteY0" fmla="*/ 2226426 h 2697913"/>
                <a:gd name="connsiteX1" fmla="*/ 195262 w 2082307"/>
                <a:gd name="connsiteY1" fmla="*/ 1659688 h 2697913"/>
                <a:gd name="connsiteX2" fmla="*/ 509588 w 2082307"/>
                <a:gd name="connsiteY2" fmla="*/ 1397751 h 2697913"/>
                <a:gd name="connsiteX3" fmla="*/ 690563 w 2082307"/>
                <a:gd name="connsiteY3" fmla="*/ 1031039 h 2697913"/>
                <a:gd name="connsiteX4" fmla="*/ 1038225 w 2082307"/>
                <a:gd name="connsiteY4" fmla="*/ 750051 h 2697913"/>
                <a:gd name="connsiteX5" fmla="*/ 1276350 w 2082307"/>
                <a:gd name="connsiteY5" fmla="*/ 378575 h 2697913"/>
                <a:gd name="connsiteX6" fmla="*/ 2005014 w 2082307"/>
                <a:gd name="connsiteY6" fmla="*/ 140451 h 2697913"/>
                <a:gd name="connsiteX7" fmla="*/ 2066925 w 2082307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22146 w 2093154"/>
                <a:gd name="connsiteY0" fmla="*/ 2226426 h 2697913"/>
                <a:gd name="connsiteX1" fmla="*/ 12621 w 2093154"/>
                <a:gd name="connsiteY1" fmla="*/ 2226426 h 2697913"/>
                <a:gd name="connsiteX2" fmla="*/ 217408 w 2093154"/>
                <a:gd name="connsiteY2" fmla="*/ 1659688 h 2697913"/>
                <a:gd name="connsiteX3" fmla="*/ 531734 w 2093154"/>
                <a:gd name="connsiteY3" fmla="*/ 1397751 h 2697913"/>
                <a:gd name="connsiteX4" fmla="*/ 712709 w 2093154"/>
                <a:gd name="connsiteY4" fmla="*/ 1031039 h 2697913"/>
                <a:gd name="connsiteX5" fmla="*/ 1060371 w 2093154"/>
                <a:gd name="connsiteY5" fmla="*/ 750051 h 2697913"/>
                <a:gd name="connsiteX6" fmla="*/ 1298496 w 2093154"/>
                <a:gd name="connsiteY6" fmla="*/ 378575 h 2697913"/>
                <a:gd name="connsiteX7" fmla="*/ 2003347 w 2093154"/>
                <a:gd name="connsiteY7" fmla="*/ 140451 h 2697913"/>
                <a:gd name="connsiteX8" fmla="*/ 2089071 w 2093154"/>
                <a:gd name="connsiteY8" fmla="*/ 2697913 h 2697913"/>
                <a:gd name="connsiteX0" fmla="*/ 15 w 2232948"/>
                <a:gd name="connsiteY0" fmla="*/ 2207376 h 2697913"/>
                <a:gd name="connsiteX1" fmla="*/ 152415 w 2232948"/>
                <a:gd name="connsiteY1" fmla="*/ 2226426 h 2697913"/>
                <a:gd name="connsiteX2" fmla="*/ 357202 w 2232948"/>
                <a:gd name="connsiteY2" fmla="*/ 1659688 h 2697913"/>
                <a:gd name="connsiteX3" fmla="*/ 671528 w 2232948"/>
                <a:gd name="connsiteY3" fmla="*/ 1397751 h 2697913"/>
                <a:gd name="connsiteX4" fmla="*/ 852503 w 2232948"/>
                <a:gd name="connsiteY4" fmla="*/ 1031039 h 2697913"/>
                <a:gd name="connsiteX5" fmla="*/ 1200165 w 2232948"/>
                <a:gd name="connsiteY5" fmla="*/ 750051 h 2697913"/>
                <a:gd name="connsiteX6" fmla="*/ 1438290 w 2232948"/>
                <a:gd name="connsiteY6" fmla="*/ 378575 h 2697913"/>
                <a:gd name="connsiteX7" fmla="*/ 2143141 w 2232948"/>
                <a:gd name="connsiteY7" fmla="*/ 140451 h 2697913"/>
                <a:gd name="connsiteX8" fmla="*/ 2228865 w 2232948"/>
                <a:gd name="connsiteY8" fmla="*/ 2697913 h 2697913"/>
                <a:gd name="connsiteX0" fmla="*/ 6 w 2423439"/>
                <a:gd name="connsiteY0" fmla="*/ 2435976 h 2697913"/>
                <a:gd name="connsiteX1" fmla="*/ 342906 w 2423439"/>
                <a:gd name="connsiteY1" fmla="*/ 2226426 h 2697913"/>
                <a:gd name="connsiteX2" fmla="*/ 547693 w 2423439"/>
                <a:gd name="connsiteY2" fmla="*/ 1659688 h 2697913"/>
                <a:gd name="connsiteX3" fmla="*/ 862019 w 2423439"/>
                <a:gd name="connsiteY3" fmla="*/ 1397751 h 2697913"/>
                <a:gd name="connsiteX4" fmla="*/ 1042994 w 2423439"/>
                <a:gd name="connsiteY4" fmla="*/ 1031039 h 2697913"/>
                <a:gd name="connsiteX5" fmla="*/ 1390656 w 2423439"/>
                <a:gd name="connsiteY5" fmla="*/ 750051 h 2697913"/>
                <a:gd name="connsiteX6" fmla="*/ 1628781 w 2423439"/>
                <a:gd name="connsiteY6" fmla="*/ 378575 h 2697913"/>
                <a:gd name="connsiteX7" fmla="*/ 2333632 w 2423439"/>
                <a:gd name="connsiteY7" fmla="*/ 140451 h 2697913"/>
                <a:gd name="connsiteX8" fmla="*/ 2419356 w 2423439"/>
                <a:gd name="connsiteY8" fmla="*/ 2697913 h 2697913"/>
                <a:gd name="connsiteX0" fmla="*/ 7 w 2413915"/>
                <a:gd name="connsiteY0" fmla="*/ 2435976 h 2697913"/>
                <a:gd name="connsiteX1" fmla="*/ 333382 w 2413915"/>
                <a:gd name="connsiteY1" fmla="*/ 2226426 h 2697913"/>
                <a:gd name="connsiteX2" fmla="*/ 538169 w 2413915"/>
                <a:gd name="connsiteY2" fmla="*/ 1659688 h 2697913"/>
                <a:gd name="connsiteX3" fmla="*/ 852495 w 2413915"/>
                <a:gd name="connsiteY3" fmla="*/ 1397751 h 2697913"/>
                <a:gd name="connsiteX4" fmla="*/ 1033470 w 2413915"/>
                <a:gd name="connsiteY4" fmla="*/ 1031039 h 2697913"/>
                <a:gd name="connsiteX5" fmla="*/ 1381132 w 2413915"/>
                <a:gd name="connsiteY5" fmla="*/ 750051 h 2697913"/>
                <a:gd name="connsiteX6" fmla="*/ 1619257 w 2413915"/>
                <a:gd name="connsiteY6" fmla="*/ 378575 h 2697913"/>
                <a:gd name="connsiteX7" fmla="*/ 2324108 w 2413915"/>
                <a:gd name="connsiteY7" fmla="*/ 140451 h 2697913"/>
                <a:gd name="connsiteX8" fmla="*/ 2409832 w 2413915"/>
                <a:gd name="connsiteY8" fmla="*/ 2697913 h 2697913"/>
                <a:gd name="connsiteX0" fmla="*/ 7 w 2426494"/>
                <a:gd name="connsiteY0" fmla="*/ 2464028 h 2725965"/>
                <a:gd name="connsiteX1" fmla="*/ 333382 w 2426494"/>
                <a:gd name="connsiteY1" fmla="*/ 2254478 h 2725965"/>
                <a:gd name="connsiteX2" fmla="*/ 538169 w 2426494"/>
                <a:gd name="connsiteY2" fmla="*/ 1687740 h 2725965"/>
                <a:gd name="connsiteX3" fmla="*/ 852495 w 2426494"/>
                <a:gd name="connsiteY3" fmla="*/ 1425803 h 2725965"/>
                <a:gd name="connsiteX4" fmla="*/ 1033470 w 2426494"/>
                <a:gd name="connsiteY4" fmla="*/ 1059091 h 2725965"/>
                <a:gd name="connsiteX5" fmla="*/ 1381132 w 2426494"/>
                <a:gd name="connsiteY5" fmla="*/ 778103 h 2725965"/>
                <a:gd name="connsiteX6" fmla="*/ 1619257 w 2426494"/>
                <a:gd name="connsiteY6" fmla="*/ 406627 h 2725965"/>
                <a:gd name="connsiteX7" fmla="*/ 2350234 w 2426494"/>
                <a:gd name="connsiteY7" fmla="*/ 135846 h 2725965"/>
                <a:gd name="connsiteX8" fmla="*/ 2409832 w 2426494"/>
                <a:gd name="connsiteY8" fmla="*/ 2725965 h 272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6494" h="2725965">
                  <a:moveTo>
                    <a:pt x="7" y="2464028"/>
                  </a:moveTo>
                  <a:cubicBezTo>
                    <a:pt x="-1580" y="2464028"/>
                    <a:pt x="300838" y="2348934"/>
                    <a:pt x="333382" y="2254478"/>
                  </a:cubicBezTo>
                  <a:cubicBezTo>
                    <a:pt x="365926" y="2160022"/>
                    <a:pt x="451650" y="1825853"/>
                    <a:pt x="538169" y="1687740"/>
                  </a:cubicBezTo>
                  <a:cubicBezTo>
                    <a:pt x="624688" y="1549627"/>
                    <a:pt x="769945" y="1530578"/>
                    <a:pt x="852495" y="1425803"/>
                  </a:cubicBezTo>
                  <a:cubicBezTo>
                    <a:pt x="935045" y="1321028"/>
                    <a:pt x="945364" y="1167041"/>
                    <a:pt x="1033470" y="1059091"/>
                  </a:cubicBezTo>
                  <a:cubicBezTo>
                    <a:pt x="1121576" y="951141"/>
                    <a:pt x="1283501" y="886847"/>
                    <a:pt x="1381132" y="778103"/>
                  </a:cubicBezTo>
                  <a:cubicBezTo>
                    <a:pt x="1478763" y="669359"/>
                    <a:pt x="1457740" y="513670"/>
                    <a:pt x="1619257" y="406627"/>
                  </a:cubicBezTo>
                  <a:cubicBezTo>
                    <a:pt x="1780774" y="299584"/>
                    <a:pt x="2218471" y="-250710"/>
                    <a:pt x="2350234" y="135846"/>
                  </a:cubicBezTo>
                  <a:cubicBezTo>
                    <a:pt x="2481997" y="522402"/>
                    <a:pt x="2401101" y="2256859"/>
                    <a:pt x="2409832" y="27259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Forma livre 9"/>
            <p:cNvSpPr/>
            <p:nvPr/>
          </p:nvSpPr>
          <p:spPr>
            <a:xfrm>
              <a:off x="4445214" y="1541286"/>
              <a:ext cx="528638" cy="2568256"/>
            </a:xfrm>
            <a:custGeom>
              <a:avLst/>
              <a:gdLst>
                <a:gd name="connsiteX0" fmla="*/ 528638 w 528638"/>
                <a:gd name="connsiteY0" fmla="*/ 2580527 h 2599577"/>
                <a:gd name="connsiteX1" fmla="*/ 476250 w 528638"/>
                <a:gd name="connsiteY1" fmla="*/ 1699465 h 2599577"/>
                <a:gd name="connsiteX2" fmla="*/ 390525 w 528638"/>
                <a:gd name="connsiteY2" fmla="*/ 946990 h 2599577"/>
                <a:gd name="connsiteX3" fmla="*/ 280988 w 528638"/>
                <a:gd name="connsiteY3" fmla="*/ 437402 h 2599577"/>
                <a:gd name="connsiteX4" fmla="*/ 166688 w 528638"/>
                <a:gd name="connsiteY4" fmla="*/ 165940 h 2599577"/>
                <a:gd name="connsiteX5" fmla="*/ 47625 w 528638"/>
                <a:gd name="connsiteY5" fmla="*/ 199277 h 2599577"/>
                <a:gd name="connsiteX6" fmla="*/ 0 w 528638"/>
                <a:gd name="connsiteY6" fmla="*/ 2599577 h 2599577"/>
                <a:gd name="connsiteX7" fmla="*/ 0 w 528638"/>
                <a:gd name="connsiteY7" fmla="*/ 2599577 h 2599577"/>
                <a:gd name="connsiteX0" fmla="*/ 528638 w 528638"/>
                <a:gd name="connsiteY0" fmla="*/ 2543226 h 2562276"/>
                <a:gd name="connsiteX1" fmla="*/ 476250 w 528638"/>
                <a:gd name="connsiteY1" fmla="*/ 1662164 h 2562276"/>
                <a:gd name="connsiteX2" fmla="*/ 390525 w 528638"/>
                <a:gd name="connsiteY2" fmla="*/ 909689 h 2562276"/>
                <a:gd name="connsiteX3" fmla="*/ 280988 w 528638"/>
                <a:gd name="connsiteY3" fmla="*/ 400101 h 2562276"/>
                <a:gd name="connsiteX4" fmla="*/ 233363 w 528638"/>
                <a:gd name="connsiteY4" fmla="*/ 238177 h 2562276"/>
                <a:gd name="connsiteX5" fmla="*/ 47625 w 528638"/>
                <a:gd name="connsiteY5" fmla="*/ 161976 h 2562276"/>
                <a:gd name="connsiteX6" fmla="*/ 0 w 528638"/>
                <a:gd name="connsiteY6" fmla="*/ 2562276 h 2562276"/>
                <a:gd name="connsiteX7" fmla="*/ 0 w 528638"/>
                <a:gd name="connsiteY7" fmla="*/ 2562276 h 256227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390525 w 528638"/>
                <a:gd name="connsiteY2" fmla="*/ 9156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33387 w 528638"/>
                <a:gd name="connsiteY2" fmla="*/ 1020444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14337 w 528638"/>
                <a:gd name="connsiteY2" fmla="*/ 10299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38" h="2568256">
                  <a:moveTo>
                    <a:pt x="528638" y="2549206"/>
                  </a:moveTo>
                  <a:cubicBezTo>
                    <a:pt x="513953" y="2244803"/>
                    <a:pt x="495300" y="1921350"/>
                    <a:pt x="476250" y="1668144"/>
                  </a:cubicBezTo>
                  <a:cubicBezTo>
                    <a:pt x="457200" y="1414938"/>
                    <a:pt x="438150" y="1210944"/>
                    <a:pt x="414337" y="1029969"/>
                  </a:cubicBezTo>
                  <a:cubicBezTo>
                    <a:pt x="390525" y="848994"/>
                    <a:pt x="363537" y="713262"/>
                    <a:pt x="333375" y="582293"/>
                  </a:cubicBezTo>
                  <a:cubicBezTo>
                    <a:pt x="303213" y="451324"/>
                    <a:pt x="280988" y="313213"/>
                    <a:pt x="233363" y="244157"/>
                  </a:cubicBezTo>
                  <a:cubicBezTo>
                    <a:pt x="185738" y="175101"/>
                    <a:pt x="86519" y="-219394"/>
                    <a:pt x="47625" y="167956"/>
                  </a:cubicBezTo>
                  <a:cubicBezTo>
                    <a:pt x="8731" y="555306"/>
                    <a:pt x="0" y="2568256"/>
                    <a:pt x="0" y="2568256"/>
                  </a:cubicBezTo>
                  <a:lnTo>
                    <a:pt x="0" y="256825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4976232" y="1514084"/>
              <a:ext cx="3033712" cy="2595457"/>
            </a:xfrm>
            <a:custGeom>
              <a:avLst/>
              <a:gdLst>
                <a:gd name="connsiteX0" fmla="*/ 2700338 w 2705984"/>
                <a:gd name="connsiteY0" fmla="*/ 2095395 h 2595457"/>
                <a:gd name="connsiteX1" fmla="*/ 2652713 w 2705984"/>
                <a:gd name="connsiteY1" fmla="*/ 2014432 h 2595457"/>
                <a:gd name="connsiteX2" fmla="*/ 2314575 w 2705984"/>
                <a:gd name="connsiteY2" fmla="*/ 1481032 h 2595457"/>
                <a:gd name="connsiteX3" fmla="*/ 1919288 w 2705984"/>
                <a:gd name="connsiteY3" fmla="*/ 1123845 h 2595457"/>
                <a:gd name="connsiteX4" fmla="*/ 1576388 w 2705984"/>
                <a:gd name="connsiteY4" fmla="*/ 628545 h 2595457"/>
                <a:gd name="connsiteX5" fmla="*/ 1057275 w 2705984"/>
                <a:gd name="connsiteY5" fmla="*/ 347557 h 2595457"/>
                <a:gd name="connsiteX6" fmla="*/ 838200 w 2705984"/>
                <a:gd name="connsiteY6" fmla="*/ 114195 h 2595457"/>
                <a:gd name="connsiteX7" fmla="*/ 419100 w 2705984"/>
                <a:gd name="connsiteY7" fmla="*/ 61807 h 2595457"/>
                <a:gd name="connsiteX8" fmla="*/ 138113 w 2705984"/>
                <a:gd name="connsiteY8" fmla="*/ 985732 h 2595457"/>
                <a:gd name="connsiteX9" fmla="*/ 52388 w 2705984"/>
                <a:gd name="connsiteY9" fmla="*/ 2033482 h 2595457"/>
                <a:gd name="connsiteX10" fmla="*/ 0 w 2705984"/>
                <a:gd name="connsiteY10" fmla="*/ 2595457 h 2595457"/>
                <a:gd name="connsiteX0" fmla="*/ 2700338 w 2712072"/>
                <a:gd name="connsiteY0" fmla="*/ 2095395 h 2595457"/>
                <a:gd name="connsiteX1" fmla="*/ 2709863 w 2712072"/>
                <a:gd name="connsiteY1" fmla="*/ 2085870 h 2595457"/>
                <a:gd name="connsiteX2" fmla="*/ 2652713 w 2712072"/>
                <a:gd name="connsiteY2" fmla="*/ 2014432 h 2595457"/>
                <a:gd name="connsiteX3" fmla="*/ 2314575 w 2712072"/>
                <a:gd name="connsiteY3" fmla="*/ 1481032 h 2595457"/>
                <a:gd name="connsiteX4" fmla="*/ 1919288 w 2712072"/>
                <a:gd name="connsiteY4" fmla="*/ 1123845 h 2595457"/>
                <a:gd name="connsiteX5" fmla="*/ 1576388 w 2712072"/>
                <a:gd name="connsiteY5" fmla="*/ 628545 h 2595457"/>
                <a:gd name="connsiteX6" fmla="*/ 1057275 w 2712072"/>
                <a:gd name="connsiteY6" fmla="*/ 347557 h 2595457"/>
                <a:gd name="connsiteX7" fmla="*/ 838200 w 2712072"/>
                <a:gd name="connsiteY7" fmla="*/ 114195 h 2595457"/>
                <a:gd name="connsiteX8" fmla="*/ 419100 w 2712072"/>
                <a:gd name="connsiteY8" fmla="*/ 61807 h 2595457"/>
                <a:gd name="connsiteX9" fmla="*/ 138113 w 2712072"/>
                <a:gd name="connsiteY9" fmla="*/ 985732 h 2595457"/>
                <a:gd name="connsiteX10" fmla="*/ 52388 w 2712072"/>
                <a:gd name="connsiteY10" fmla="*/ 2033482 h 2595457"/>
                <a:gd name="connsiteX11" fmla="*/ 0 w 2712072"/>
                <a:gd name="connsiteY11" fmla="*/ 2595457 h 2595457"/>
                <a:gd name="connsiteX0" fmla="*/ 2566988 w 2710168"/>
                <a:gd name="connsiteY0" fmla="*/ 2109682 h 2595457"/>
                <a:gd name="connsiteX1" fmla="*/ 2709863 w 2710168"/>
                <a:gd name="connsiteY1" fmla="*/ 2085870 h 2595457"/>
                <a:gd name="connsiteX2" fmla="*/ 2652713 w 2710168"/>
                <a:gd name="connsiteY2" fmla="*/ 2014432 h 2595457"/>
                <a:gd name="connsiteX3" fmla="*/ 2314575 w 2710168"/>
                <a:gd name="connsiteY3" fmla="*/ 1481032 h 2595457"/>
                <a:gd name="connsiteX4" fmla="*/ 1919288 w 2710168"/>
                <a:gd name="connsiteY4" fmla="*/ 1123845 h 2595457"/>
                <a:gd name="connsiteX5" fmla="*/ 1576388 w 2710168"/>
                <a:gd name="connsiteY5" fmla="*/ 628545 h 2595457"/>
                <a:gd name="connsiteX6" fmla="*/ 1057275 w 2710168"/>
                <a:gd name="connsiteY6" fmla="*/ 347557 h 2595457"/>
                <a:gd name="connsiteX7" fmla="*/ 838200 w 2710168"/>
                <a:gd name="connsiteY7" fmla="*/ 114195 h 2595457"/>
                <a:gd name="connsiteX8" fmla="*/ 419100 w 2710168"/>
                <a:gd name="connsiteY8" fmla="*/ 61807 h 2595457"/>
                <a:gd name="connsiteX9" fmla="*/ 138113 w 2710168"/>
                <a:gd name="connsiteY9" fmla="*/ 985732 h 2595457"/>
                <a:gd name="connsiteX10" fmla="*/ 52388 w 2710168"/>
                <a:gd name="connsiteY10" fmla="*/ 2033482 h 2595457"/>
                <a:gd name="connsiteX11" fmla="*/ 0 w 2710168"/>
                <a:gd name="connsiteY11" fmla="*/ 2595457 h 2595457"/>
                <a:gd name="connsiteX0" fmla="*/ 3057525 w 3057530"/>
                <a:gd name="connsiteY0" fmla="*/ 2276370 h 2595457"/>
                <a:gd name="connsiteX1" fmla="*/ 2709863 w 3057530"/>
                <a:gd name="connsiteY1" fmla="*/ 2085870 h 2595457"/>
                <a:gd name="connsiteX2" fmla="*/ 2652713 w 3057530"/>
                <a:gd name="connsiteY2" fmla="*/ 2014432 h 2595457"/>
                <a:gd name="connsiteX3" fmla="*/ 2314575 w 3057530"/>
                <a:gd name="connsiteY3" fmla="*/ 1481032 h 2595457"/>
                <a:gd name="connsiteX4" fmla="*/ 1919288 w 3057530"/>
                <a:gd name="connsiteY4" fmla="*/ 1123845 h 2595457"/>
                <a:gd name="connsiteX5" fmla="*/ 1576388 w 3057530"/>
                <a:gd name="connsiteY5" fmla="*/ 628545 h 2595457"/>
                <a:gd name="connsiteX6" fmla="*/ 1057275 w 3057530"/>
                <a:gd name="connsiteY6" fmla="*/ 347557 h 2595457"/>
                <a:gd name="connsiteX7" fmla="*/ 838200 w 3057530"/>
                <a:gd name="connsiteY7" fmla="*/ 114195 h 2595457"/>
                <a:gd name="connsiteX8" fmla="*/ 419100 w 3057530"/>
                <a:gd name="connsiteY8" fmla="*/ 61807 h 2595457"/>
                <a:gd name="connsiteX9" fmla="*/ 138113 w 3057530"/>
                <a:gd name="connsiteY9" fmla="*/ 985732 h 2595457"/>
                <a:gd name="connsiteX10" fmla="*/ 52388 w 3057530"/>
                <a:gd name="connsiteY10" fmla="*/ 2033482 h 2595457"/>
                <a:gd name="connsiteX11" fmla="*/ 0 w 3057530"/>
                <a:gd name="connsiteY11" fmla="*/ 2595457 h 2595457"/>
                <a:gd name="connsiteX0" fmla="*/ 3040856 w 3040861"/>
                <a:gd name="connsiteY0" fmla="*/ 2264464 h 2595457"/>
                <a:gd name="connsiteX1" fmla="*/ 2709863 w 3040861"/>
                <a:gd name="connsiteY1" fmla="*/ 2085870 h 2595457"/>
                <a:gd name="connsiteX2" fmla="*/ 2652713 w 3040861"/>
                <a:gd name="connsiteY2" fmla="*/ 2014432 h 2595457"/>
                <a:gd name="connsiteX3" fmla="*/ 2314575 w 3040861"/>
                <a:gd name="connsiteY3" fmla="*/ 1481032 h 2595457"/>
                <a:gd name="connsiteX4" fmla="*/ 1919288 w 3040861"/>
                <a:gd name="connsiteY4" fmla="*/ 1123845 h 2595457"/>
                <a:gd name="connsiteX5" fmla="*/ 1576388 w 3040861"/>
                <a:gd name="connsiteY5" fmla="*/ 628545 h 2595457"/>
                <a:gd name="connsiteX6" fmla="*/ 1057275 w 3040861"/>
                <a:gd name="connsiteY6" fmla="*/ 347557 h 2595457"/>
                <a:gd name="connsiteX7" fmla="*/ 838200 w 3040861"/>
                <a:gd name="connsiteY7" fmla="*/ 114195 h 2595457"/>
                <a:gd name="connsiteX8" fmla="*/ 419100 w 3040861"/>
                <a:gd name="connsiteY8" fmla="*/ 61807 h 2595457"/>
                <a:gd name="connsiteX9" fmla="*/ 138113 w 3040861"/>
                <a:gd name="connsiteY9" fmla="*/ 985732 h 2595457"/>
                <a:gd name="connsiteX10" fmla="*/ 52388 w 3040861"/>
                <a:gd name="connsiteY10" fmla="*/ 2033482 h 2595457"/>
                <a:gd name="connsiteX11" fmla="*/ 0 w 3040861"/>
                <a:gd name="connsiteY11" fmla="*/ 2595457 h 2595457"/>
                <a:gd name="connsiteX0" fmla="*/ 3040856 w 3040856"/>
                <a:gd name="connsiteY0" fmla="*/ 2264464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33712 w 3033712"/>
                <a:gd name="connsiteY0" fmla="*/ 2216839 h 2595457"/>
                <a:gd name="connsiteX1" fmla="*/ 2645569 w 3033712"/>
                <a:gd name="connsiteY1" fmla="*/ 2014432 h 2595457"/>
                <a:gd name="connsiteX2" fmla="*/ 2307431 w 3033712"/>
                <a:gd name="connsiteY2" fmla="*/ 1481032 h 2595457"/>
                <a:gd name="connsiteX3" fmla="*/ 1912144 w 3033712"/>
                <a:gd name="connsiteY3" fmla="*/ 1123845 h 2595457"/>
                <a:gd name="connsiteX4" fmla="*/ 1569244 w 3033712"/>
                <a:gd name="connsiteY4" fmla="*/ 628545 h 2595457"/>
                <a:gd name="connsiteX5" fmla="*/ 1050131 w 3033712"/>
                <a:gd name="connsiteY5" fmla="*/ 347557 h 2595457"/>
                <a:gd name="connsiteX6" fmla="*/ 831056 w 3033712"/>
                <a:gd name="connsiteY6" fmla="*/ 114195 h 2595457"/>
                <a:gd name="connsiteX7" fmla="*/ 411956 w 3033712"/>
                <a:gd name="connsiteY7" fmla="*/ 61807 h 2595457"/>
                <a:gd name="connsiteX8" fmla="*/ 130969 w 3033712"/>
                <a:gd name="connsiteY8" fmla="*/ 985732 h 2595457"/>
                <a:gd name="connsiteX9" fmla="*/ 45244 w 3033712"/>
                <a:gd name="connsiteY9" fmla="*/ 2033482 h 2595457"/>
                <a:gd name="connsiteX10" fmla="*/ 0 w 3033712"/>
                <a:gd name="connsiteY10" fmla="*/ 2595457 h 259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33712" h="2595457">
                  <a:moveTo>
                    <a:pt x="3033712" y="2216839"/>
                  </a:moveTo>
                  <a:cubicBezTo>
                    <a:pt x="2933799" y="2181418"/>
                    <a:pt x="2766616" y="2137066"/>
                    <a:pt x="2645569" y="2014432"/>
                  </a:cubicBezTo>
                  <a:cubicBezTo>
                    <a:pt x="2524522" y="1891798"/>
                    <a:pt x="2429669" y="1629463"/>
                    <a:pt x="2307431" y="1481032"/>
                  </a:cubicBezTo>
                  <a:cubicBezTo>
                    <a:pt x="2185193" y="1332601"/>
                    <a:pt x="2035175" y="1265926"/>
                    <a:pt x="1912144" y="1123845"/>
                  </a:cubicBezTo>
                  <a:cubicBezTo>
                    <a:pt x="1789113" y="981764"/>
                    <a:pt x="1712913" y="757926"/>
                    <a:pt x="1569244" y="628545"/>
                  </a:cubicBezTo>
                  <a:cubicBezTo>
                    <a:pt x="1425575" y="499164"/>
                    <a:pt x="1173162" y="433282"/>
                    <a:pt x="1050131" y="347557"/>
                  </a:cubicBezTo>
                  <a:cubicBezTo>
                    <a:pt x="927100" y="261832"/>
                    <a:pt x="937418" y="161820"/>
                    <a:pt x="831056" y="114195"/>
                  </a:cubicBezTo>
                  <a:cubicBezTo>
                    <a:pt x="724694" y="66570"/>
                    <a:pt x="528637" y="-83449"/>
                    <a:pt x="411956" y="61807"/>
                  </a:cubicBezTo>
                  <a:cubicBezTo>
                    <a:pt x="295275" y="207063"/>
                    <a:pt x="192088" y="657119"/>
                    <a:pt x="130969" y="985732"/>
                  </a:cubicBezTo>
                  <a:cubicBezTo>
                    <a:pt x="69850" y="1314344"/>
                    <a:pt x="67072" y="1765194"/>
                    <a:pt x="45244" y="2033482"/>
                  </a:cubicBezTo>
                  <a:cubicBezTo>
                    <a:pt x="23416" y="2301770"/>
                    <a:pt x="14684" y="2448613"/>
                    <a:pt x="0" y="25954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1954408" y="3947155"/>
              <a:ext cx="2405081" cy="167149"/>
            </a:xfrm>
            <a:custGeom>
              <a:avLst/>
              <a:gdLst>
                <a:gd name="connsiteX0" fmla="*/ 0 w 2090737"/>
                <a:gd name="connsiteY0" fmla="*/ 24273 h 167148"/>
                <a:gd name="connsiteX1" fmla="*/ 419100 w 2090737"/>
                <a:gd name="connsiteY1" fmla="*/ 38560 h 167148"/>
                <a:gd name="connsiteX2" fmla="*/ 800100 w 2090737"/>
                <a:gd name="connsiteY2" fmla="*/ 460 h 167148"/>
                <a:gd name="connsiteX3" fmla="*/ 1219200 w 2090737"/>
                <a:gd name="connsiteY3" fmla="*/ 43323 h 167148"/>
                <a:gd name="connsiteX4" fmla="*/ 1562100 w 2090737"/>
                <a:gd name="connsiteY4" fmla="*/ 460 h 167148"/>
                <a:gd name="connsiteX5" fmla="*/ 1928812 w 2090737"/>
                <a:gd name="connsiteY5" fmla="*/ 19510 h 167148"/>
                <a:gd name="connsiteX6" fmla="*/ 2047875 w 2090737"/>
                <a:gd name="connsiteY6" fmla="*/ 24273 h 167148"/>
                <a:gd name="connsiteX7" fmla="*/ 2090737 w 2090737"/>
                <a:gd name="connsiteY7" fmla="*/ 167148 h 167148"/>
                <a:gd name="connsiteX8" fmla="*/ 2090737 w 2090737"/>
                <a:gd name="connsiteY8" fmla="*/ 167148 h 167148"/>
                <a:gd name="connsiteX0" fmla="*/ 42456 w 2133193"/>
                <a:gd name="connsiteY0" fmla="*/ 24273 h 167148"/>
                <a:gd name="connsiteX1" fmla="*/ 28168 w 2133193"/>
                <a:gd name="connsiteY1" fmla="*/ 19510 h 167148"/>
                <a:gd name="connsiteX2" fmla="*/ 461556 w 2133193"/>
                <a:gd name="connsiteY2" fmla="*/ 38560 h 167148"/>
                <a:gd name="connsiteX3" fmla="*/ 842556 w 2133193"/>
                <a:gd name="connsiteY3" fmla="*/ 460 h 167148"/>
                <a:gd name="connsiteX4" fmla="*/ 1261656 w 2133193"/>
                <a:gd name="connsiteY4" fmla="*/ 43323 h 167148"/>
                <a:gd name="connsiteX5" fmla="*/ 1604556 w 2133193"/>
                <a:gd name="connsiteY5" fmla="*/ 460 h 167148"/>
                <a:gd name="connsiteX6" fmla="*/ 1971268 w 2133193"/>
                <a:gd name="connsiteY6" fmla="*/ 19510 h 167148"/>
                <a:gd name="connsiteX7" fmla="*/ 2090331 w 2133193"/>
                <a:gd name="connsiteY7" fmla="*/ 24273 h 167148"/>
                <a:gd name="connsiteX8" fmla="*/ 2133193 w 2133193"/>
                <a:gd name="connsiteY8" fmla="*/ 167148 h 167148"/>
                <a:gd name="connsiteX9" fmla="*/ 2133193 w 2133193"/>
                <a:gd name="connsiteY9" fmla="*/ 167148 h 167148"/>
                <a:gd name="connsiteX0" fmla="*/ 148098 w 2119773"/>
                <a:gd name="connsiteY0" fmla="*/ 4 h 247654"/>
                <a:gd name="connsiteX1" fmla="*/ 14748 w 2119773"/>
                <a:gd name="connsiteY1" fmla="*/ 100016 h 247654"/>
                <a:gd name="connsiteX2" fmla="*/ 448136 w 2119773"/>
                <a:gd name="connsiteY2" fmla="*/ 119066 h 247654"/>
                <a:gd name="connsiteX3" fmla="*/ 829136 w 2119773"/>
                <a:gd name="connsiteY3" fmla="*/ 80966 h 247654"/>
                <a:gd name="connsiteX4" fmla="*/ 1248236 w 2119773"/>
                <a:gd name="connsiteY4" fmla="*/ 123829 h 247654"/>
                <a:gd name="connsiteX5" fmla="*/ 1591136 w 2119773"/>
                <a:gd name="connsiteY5" fmla="*/ 80966 h 247654"/>
                <a:gd name="connsiteX6" fmla="*/ 1957848 w 2119773"/>
                <a:gd name="connsiteY6" fmla="*/ 100016 h 247654"/>
                <a:gd name="connsiteX7" fmla="*/ 2076911 w 2119773"/>
                <a:gd name="connsiteY7" fmla="*/ 104779 h 247654"/>
                <a:gd name="connsiteX8" fmla="*/ 2119773 w 2119773"/>
                <a:gd name="connsiteY8" fmla="*/ 247654 h 247654"/>
                <a:gd name="connsiteX9" fmla="*/ 2119773 w 2119773"/>
                <a:gd name="connsiteY9" fmla="*/ 247654 h 247654"/>
                <a:gd name="connsiteX0" fmla="*/ 18 w 2405081"/>
                <a:gd name="connsiteY0" fmla="*/ 52849 h 167149"/>
                <a:gd name="connsiteX1" fmla="*/ 300056 w 2405081"/>
                <a:gd name="connsiteY1" fmla="*/ 19511 h 167149"/>
                <a:gd name="connsiteX2" fmla="*/ 733444 w 2405081"/>
                <a:gd name="connsiteY2" fmla="*/ 38561 h 167149"/>
                <a:gd name="connsiteX3" fmla="*/ 1114444 w 2405081"/>
                <a:gd name="connsiteY3" fmla="*/ 461 h 167149"/>
                <a:gd name="connsiteX4" fmla="*/ 1533544 w 2405081"/>
                <a:gd name="connsiteY4" fmla="*/ 43324 h 167149"/>
                <a:gd name="connsiteX5" fmla="*/ 1876444 w 2405081"/>
                <a:gd name="connsiteY5" fmla="*/ 461 h 167149"/>
                <a:gd name="connsiteX6" fmla="*/ 2243156 w 2405081"/>
                <a:gd name="connsiteY6" fmla="*/ 19511 h 167149"/>
                <a:gd name="connsiteX7" fmla="*/ 2362219 w 2405081"/>
                <a:gd name="connsiteY7" fmla="*/ 24274 h 167149"/>
                <a:gd name="connsiteX8" fmla="*/ 2405081 w 2405081"/>
                <a:gd name="connsiteY8" fmla="*/ 167149 h 167149"/>
                <a:gd name="connsiteX9" fmla="*/ 2405081 w 2405081"/>
                <a:gd name="connsiteY9" fmla="*/ 167149 h 16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081" h="167149">
                  <a:moveTo>
                    <a:pt x="18" y="52849"/>
                  </a:moveTo>
                  <a:cubicBezTo>
                    <a:pt x="-2363" y="52055"/>
                    <a:pt x="230206" y="17130"/>
                    <a:pt x="300056" y="19511"/>
                  </a:cubicBezTo>
                  <a:cubicBezTo>
                    <a:pt x="369906" y="21892"/>
                    <a:pt x="597713" y="41736"/>
                    <a:pt x="733444" y="38561"/>
                  </a:cubicBezTo>
                  <a:cubicBezTo>
                    <a:pt x="869175" y="35386"/>
                    <a:pt x="981094" y="-333"/>
                    <a:pt x="1114444" y="461"/>
                  </a:cubicBezTo>
                  <a:cubicBezTo>
                    <a:pt x="1247794" y="1255"/>
                    <a:pt x="1406544" y="43324"/>
                    <a:pt x="1533544" y="43324"/>
                  </a:cubicBezTo>
                  <a:cubicBezTo>
                    <a:pt x="1660544" y="43324"/>
                    <a:pt x="1758175" y="4430"/>
                    <a:pt x="1876444" y="461"/>
                  </a:cubicBezTo>
                  <a:cubicBezTo>
                    <a:pt x="1994713" y="-3508"/>
                    <a:pt x="2243156" y="19511"/>
                    <a:pt x="2243156" y="19511"/>
                  </a:cubicBezTo>
                  <a:cubicBezTo>
                    <a:pt x="2324119" y="23480"/>
                    <a:pt x="2335231" y="-332"/>
                    <a:pt x="2362219" y="24274"/>
                  </a:cubicBezTo>
                  <a:cubicBezTo>
                    <a:pt x="2389207" y="48880"/>
                    <a:pt x="2405081" y="167149"/>
                    <a:pt x="2405081" y="167149"/>
                  </a:cubicBezTo>
                  <a:lnTo>
                    <a:pt x="2405081" y="16714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4445213" y="1111547"/>
              <a:ext cx="569119" cy="3002757"/>
            </a:xfrm>
            <a:custGeom>
              <a:avLst/>
              <a:gdLst>
                <a:gd name="connsiteX0" fmla="*/ 0 w 576090"/>
                <a:gd name="connsiteY0" fmla="*/ 3224213 h 3224213"/>
                <a:gd name="connsiteX1" fmla="*/ 42863 w 576090"/>
                <a:gd name="connsiteY1" fmla="*/ 3095625 h 3224213"/>
                <a:gd name="connsiteX2" fmla="*/ 195263 w 576090"/>
                <a:gd name="connsiteY2" fmla="*/ 3062288 h 3224213"/>
                <a:gd name="connsiteX3" fmla="*/ 385763 w 576090"/>
                <a:gd name="connsiteY3" fmla="*/ 2928938 h 3224213"/>
                <a:gd name="connsiteX4" fmla="*/ 509588 w 576090"/>
                <a:gd name="connsiteY4" fmla="*/ 2443163 h 3224213"/>
                <a:gd name="connsiteX5" fmla="*/ 571500 w 576090"/>
                <a:gd name="connsiteY5" fmla="*/ 533400 h 3224213"/>
                <a:gd name="connsiteX6" fmla="*/ 566738 w 576090"/>
                <a:gd name="connsiteY6" fmla="*/ 0 h 3224213"/>
                <a:gd name="connsiteX0" fmla="*/ 0 w 571500"/>
                <a:gd name="connsiteY0" fmla="*/ 2690813 h 2690813"/>
                <a:gd name="connsiteX1" fmla="*/ 42863 w 571500"/>
                <a:gd name="connsiteY1" fmla="*/ 2562225 h 2690813"/>
                <a:gd name="connsiteX2" fmla="*/ 195263 w 571500"/>
                <a:gd name="connsiteY2" fmla="*/ 2528888 h 2690813"/>
                <a:gd name="connsiteX3" fmla="*/ 385763 w 571500"/>
                <a:gd name="connsiteY3" fmla="*/ 2395538 h 2690813"/>
                <a:gd name="connsiteX4" fmla="*/ 509588 w 571500"/>
                <a:gd name="connsiteY4" fmla="*/ 1909763 h 2690813"/>
                <a:gd name="connsiteX5" fmla="*/ 571500 w 571500"/>
                <a:gd name="connsiteY5" fmla="*/ 0 h 2690813"/>
                <a:gd name="connsiteX0" fmla="*/ 0 w 569119"/>
                <a:gd name="connsiteY0" fmla="*/ 3002757 h 3002757"/>
                <a:gd name="connsiteX1" fmla="*/ 42863 w 569119"/>
                <a:gd name="connsiteY1" fmla="*/ 2874169 h 3002757"/>
                <a:gd name="connsiteX2" fmla="*/ 195263 w 569119"/>
                <a:gd name="connsiteY2" fmla="*/ 2840832 h 3002757"/>
                <a:gd name="connsiteX3" fmla="*/ 385763 w 569119"/>
                <a:gd name="connsiteY3" fmla="*/ 2707482 h 3002757"/>
                <a:gd name="connsiteX4" fmla="*/ 509588 w 569119"/>
                <a:gd name="connsiteY4" fmla="*/ 2221707 h 3002757"/>
                <a:gd name="connsiteX5" fmla="*/ 569119 w 569119"/>
                <a:gd name="connsiteY5" fmla="*/ 0 h 30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119" h="3002757">
                  <a:moveTo>
                    <a:pt x="0" y="3002757"/>
                  </a:moveTo>
                  <a:cubicBezTo>
                    <a:pt x="5159" y="2951956"/>
                    <a:pt x="10319" y="2901156"/>
                    <a:pt x="42863" y="2874169"/>
                  </a:cubicBezTo>
                  <a:cubicBezTo>
                    <a:pt x="75407" y="2847182"/>
                    <a:pt x="138113" y="2868613"/>
                    <a:pt x="195263" y="2840832"/>
                  </a:cubicBezTo>
                  <a:cubicBezTo>
                    <a:pt x="252413" y="2813051"/>
                    <a:pt x="333376" y="2810669"/>
                    <a:pt x="385763" y="2707482"/>
                  </a:cubicBezTo>
                  <a:cubicBezTo>
                    <a:pt x="438150" y="2604295"/>
                    <a:pt x="479029" y="2672954"/>
                    <a:pt x="509588" y="2221707"/>
                  </a:cubicBezTo>
                  <a:cubicBezTo>
                    <a:pt x="540147" y="1770460"/>
                    <a:pt x="559594" y="407194"/>
                    <a:pt x="5691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5014332" y="1106785"/>
              <a:ext cx="2997993" cy="2871469"/>
            </a:xfrm>
            <a:custGeom>
              <a:avLst/>
              <a:gdLst>
                <a:gd name="connsiteX0" fmla="*/ 0 w 2652713"/>
                <a:gd name="connsiteY0" fmla="*/ 0 h 2559526"/>
                <a:gd name="connsiteX1" fmla="*/ 57150 w 2652713"/>
                <a:gd name="connsiteY1" fmla="*/ 1833562 h 2559526"/>
                <a:gd name="connsiteX2" fmla="*/ 209550 w 2652713"/>
                <a:gd name="connsiteY2" fmla="*/ 2443162 h 2559526"/>
                <a:gd name="connsiteX3" fmla="*/ 866775 w 2652713"/>
                <a:gd name="connsiteY3" fmla="*/ 2557462 h 2559526"/>
                <a:gd name="connsiteX4" fmla="*/ 1300163 w 2652713"/>
                <a:gd name="connsiteY4" fmla="*/ 2519362 h 2559526"/>
                <a:gd name="connsiteX5" fmla="*/ 1900238 w 2652713"/>
                <a:gd name="connsiteY5" fmla="*/ 2552700 h 2559526"/>
                <a:gd name="connsiteX6" fmla="*/ 2252663 w 2652713"/>
                <a:gd name="connsiteY6" fmla="*/ 2509837 h 2559526"/>
                <a:gd name="connsiteX7" fmla="*/ 2652713 w 2652713"/>
                <a:gd name="connsiteY7" fmla="*/ 2557462 h 2559526"/>
                <a:gd name="connsiteX0" fmla="*/ 0 w 2683750"/>
                <a:gd name="connsiteY0" fmla="*/ 0 h 2560989"/>
                <a:gd name="connsiteX1" fmla="*/ 57150 w 2683750"/>
                <a:gd name="connsiteY1" fmla="*/ 1833562 h 2560989"/>
                <a:gd name="connsiteX2" fmla="*/ 209550 w 2683750"/>
                <a:gd name="connsiteY2" fmla="*/ 2443162 h 2560989"/>
                <a:gd name="connsiteX3" fmla="*/ 866775 w 2683750"/>
                <a:gd name="connsiteY3" fmla="*/ 2557462 h 2560989"/>
                <a:gd name="connsiteX4" fmla="*/ 1300163 w 2683750"/>
                <a:gd name="connsiteY4" fmla="*/ 2519362 h 2560989"/>
                <a:gd name="connsiteX5" fmla="*/ 1900238 w 2683750"/>
                <a:gd name="connsiteY5" fmla="*/ 2552700 h 2560989"/>
                <a:gd name="connsiteX6" fmla="*/ 2252663 w 2683750"/>
                <a:gd name="connsiteY6" fmla="*/ 2509837 h 2560989"/>
                <a:gd name="connsiteX7" fmla="*/ 2652713 w 2683750"/>
                <a:gd name="connsiteY7" fmla="*/ 2557462 h 2560989"/>
                <a:gd name="connsiteX8" fmla="*/ 2657475 w 2683750"/>
                <a:gd name="connsiteY8" fmla="*/ 2557462 h 2560989"/>
                <a:gd name="connsiteX0" fmla="*/ 0 w 2657475"/>
                <a:gd name="connsiteY0" fmla="*/ 0 h 2559526"/>
                <a:gd name="connsiteX1" fmla="*/ 57150 w 2657475"/>
                <a:gd name="connsiteY1" fmla="*/ 1833562 h 2559526"/>
                <a:gd name="connsiteX2" fmla="*/ 209550 w 2657475"/>
                <a:gd name="connsiteY2" fmla="*/ 2443162 h 2559526"/>
                <a:gd name="connsiteX3" fmla="*/ 866775 w 2657475"/>
                <a:gd name="connsiteY3" fmla="*/ 2557462 h 2559526"/>
                <a:gd name="connsiteX4" fmla="*/ 1300163 w 2657475"/>
                <a:gd name="connsiteY4" fmla="*/ 2519362 h 2559526"/>
                <a:gd name="connsiteX5" fmla="*/ 1900238 w 2657475"/>
                <a:gd name="connsiteY5" fmla="*/ 2552700 h 2559526"/>
                <a:gd name="connsiteX6" fmla="*/ 2252663 w 2657475"/>
                <a:gd name="connsiteY6" fmla="*/ 2509837 h 2559526"/>
                <a:gd name="connsiteX7" fmla="*/ 2528888 w 2657475"/>
                <a:gd name="connsiteY7" fmla="*/ 2500312 h 2559526"/>
                <a:gd name="connsiteX8" fmla="*/ 2657475 w 2657475"/>
                <a:gd name="connsiteY8" fmla="*/ 2557462 h 2559526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28888 w 3028950"/>
                <a:gd name="connsiteY7" fmla="*/ 2500312 h 2590799"/>
                <a:gd name="connsiteX8" fmla="*/ 3028950 w 3028950"/>
                <a:gd name="connsiteY8" fmla="*/ 2590799 h 2590799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76513 w 3028950"/>
                <a:gd name="connsiteY7" fmla="*/ 2538412 h 2590799"/>
                <a:gd name="connsiteX8" fmla="*/ 3028950 w 3028950"/>
                <a:gd name="connsiteY8" fmla="*/ 2590799 h 2590799"/>
                <a:gd name="connsiteX0" fmla="*/ 0 w 3048000"/>
                <a:gd name="connsiteY0" fmla="*/ 0 h 2586037"/>
                <a:gd name="connsiteX1" fmla="*/ 57150 w 3048000"/>
                <a:gd name="connsiteY1" fmla="*/ 1833562 h 2586037"/>
                <a:gd name="connsiteX2" fmla="*/ 209550 w 3048000"/>
                <a:gd name="connsiteY2" fmla="*/ 2443162 h 2586037"/>
                <a:gd name="connsiteX3" fmla="*/ 866775 w 3048000"/>
                <a:gd name="connsiteY3" fmla="*/ 2557462 h 2586037"/>
                <a:gd name="connsiteX4" fmla="*/ 1300163 w 3048000"/>
                <a:gd name="connsiteY4" fmla="*/ 2519362 h 2586037"/>
                <a:gd name="connsiteX5" fmla="*/ 1900238 w 3048000"/>
                <a:gd name="connsiteY5" fmla="*/ 2552700 h 2586037"/>
                <a:gd name="connsiteX6" fmla="*/ 2252663 w 3048000"/>
                <a:gd name="connsiteY6" fmla="*/ 2509837 h 2586037"/>
                <a:gd name="connsiteX7" fmla="*/ 2576513 w 3048000"/>
                <a:gd name="connsiteY7" fmla="*/ 2538412 h 2586037"/>
                <a:gd name="connsiteX8" fmla="*/ 3048000 w 3048000"/>
                <a:gd name="connsiteY8" fmla="*/ 2586037 h 2586037"/>
                <a:gd name="connsiteX0" fmla="*/ 0 w 3024187"/>
                <a:gd name="connsiteY0" fmla="*/ 0 h 2586037"/>
                <a:gd name="connsiteX1" fmla="*/ 57150 w 3024187"/>
                <a:gd name="connsiteY1" fmla="*/ 1833562 h 2586037"/>
                <a:gd name="connsiteX2" fmla="*/ 209550 w 3024187"/>
                <a:gd name="connsiteY2" fmla="*/ 2443162 h 2586037"/>
                <a:gd name="connsiteX3" fmla="*/ 866775 w 3024187"/>
                <a:gd name="connsiteY3" fmla="*/ 2557462 h 2586037"/>
                <a:gd name="connsiteX4" fmla="*/ 1300163 w 3024187"/>
                <a:gd name="connsiteY4" fmla="*/ 2519362 h 2586037"/>
                <a:gd name="connsiteX5" fmla="*/ 1900238 w 3024187"/>
                <a:gd name="connsiteY5" fmla="*/ 2552700 h 2586037"/>
                <a:gd name="connsiteX6" fmla="*/ 2252663 w 3024187"/>
                <a:gd name="connsiteY6" fmla="*/ 2509837 h 2586037"/>
                <a:gd name="connsiteX7" fmla="*/ 2576513 w 3024187"/>
                <a:gd name="connsiteY7" fmla="*/ 2538412 h 2586037"/>
                <a:gd name="connsiteX8" fmla="*/ 3024187 w 3024187"/>
                <a:gd name="connsiteY8" fmla="*/ 2586037 h 2586037"/>
                <a:gd name="connsiteX0" fmla="*/ 0 w 2988468"/>
                <a:gd name="connsiteY0" fmla="*/ 0 h 2583656"/>
                <a:gd name="connsiteX1" fmla="*/ 57150 w 2988468"/>
                <a:gd name="connsiteY1" fmla="*/ 1833562 h 2583656"/>
                <a:gd name="connsiteX2" fmla="*/ 209550 w 2988468"/>
                <a:gd name="connsiteY2" fmla="*/ 2443162 h 2583656"/>
                <a:gd name="connsiteX3" fmla="*/ 866775 w 2988468"/>
                <a:gd name="connsiteY3" fmla="*/ 2557462 h 2583656"/>
                <a:gd name="connsiteX4" fmla="*/ 1300163 w 2988468"/>
                <a:gd name="connsiteY4" fmla="*/ 2519362 h 2583656"/>
                <a:gd name="connsiteX5" fmla="*/ 1900238 w 2988468"/>
                <a:gd name="connsiteY5" fmla="*/ 2552700 h 2583656"/>
                <a:gd name="connsiteX6" fmla="*/ 2252663 w 2988468"/>
                <a:gd name="connsiteY6" fmla="*/ 2509837 h 2583656"/>
                <a:gd name="connsiteX7" fmla="*/ 2576513 w 2988468"/>
                <a:gd name="connsiteY7" fmla="*/ 2538412 h 2583656"/>
                <a:gd name="connsiteX8" fmla="*/ 2988468 w 2988468"/>
                <a:gd name="connsiteY8" fmla="*/ 2583656 h 258365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7993"/>
                <a:gd name="connsiteY0" fmla="*/ 0 h 2871469"/>
                <a:gd name="connsiteX1" fmla="*/ 59531 w 2997993"/>
                <a:gd name="connsiteY1" fmla="*/ 2145505 h 2871469"/>
                <a:gd name="connsiteX2" fmla="*/ 211931 w 2997993"/>
                <a:gd name="connsiteY2" fmla="*/ 2755105 h 2871469"/>
                <a:gd name="connsiteX3" fmla="*/ 869156 w 2997993"/>
                <a:gd name="connsiteY3" fmla="*/ 2869405 h 2871469"/>
                <a:gd name="connsiteX4" fmla="*/ 1302544 w 2997993"/>
                <a:gd name="connsiteY4" fmla="*/ 2831305 h 2871469"/>
                <a:gd name="connsiteX5" fmla="*/ 1902619 w 2997993"/>
                <a:gd name="connsiteY5" fmla="*/ 2864643 h 2871469"/>
                <a:gd name="connsiteX6" fmla="*/ 2255044 w 2997993"/>
                <a:gd name="connsiteY6" fmla="*/ 2821780 h 2871469"/>
                <a:gd name="connsiteX7" fmla="*/ 2578894 w 2997993"/>
                <a:gd name="connsiteY7" fmla="*/ 2850355 h 2871469"/>
                <a:gd name="connsiteX8" fmla="*/ 2997993 w 2997993"/>
                <a:gd name="connsiteY8" fmla="*/ 2771774 h 2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7993" h="2871469">
                  <a:moveTo>
                    <a:pt x="0" y="0"/>
                  </a:moveTo>
                  <a:cubicBezTo>
                    <a:pt x="11112" y="713184"/>
                    <a:pt x="24209" y="1686321"/>
                    <a:pt x="59531" y="2145505"/>
                  </a:cubicBezTo>
                  <a:cubicBezTo>
                    <a:pt x="94853" y="2604689"/>
                    <a:pt x="76994" y="2634455"/>
                    <a:pt x="211931" y="2755105"/>
                  </a:cubicBezTo>
                  <a:cubicBezTo>
                    <a:pt x="346868" y="2875755"/>
                    <a:pt x="687387" y="2856705"/>
                    <a:pt x="869156" y="2869405"/>
                  </a:cubicBezTo>
                  <a:cubicBezTo>
                    <a:pt x="1050925" y="2882105"/>
                    <a:pt x="1130300" y="2832099"/>
                    <a:pt x="1302544" y="2831305"/>
                  </a:cubicBezTo>
                  <a:cubicBezTo>
                    <a:pt x="1474788" y="2830511"/>
                    <a:pt x="1743869" y="2866230"/>
                    <a:pt x="1902619" y="2864643"/>
                  </a:cubicBezTo>
                  <a:cubicBezTo>
                    <a:pt x="2061369" y="2863056"/>
                    <a:pt x="2142332" y="2824161"/>
                    <a:pt x="2255044" y="2821780"/>
                  </a:cubicBezTo>
                  <a:cubicBezTo>
                    <a:pt x="2367756" y="2819399"/>
                    <a:pt x="2436812" y="2850752"/>
                    <a:pt x="2578894" y="2850355"/>
                  </a:cubicBezTo>
                  <a:cubicBezTo>
                    <a:pt x="2740025" y="2840829"/>
                    <a:pt x="2858293" y="2797968"/>
                    <a:pt x="2997993" y="277177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5400000">
              <a:off x="1708476" y="3890743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5400000">
              <a:off x="1708475" y="3553932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 rot="5400000">
              <a:off x="1708474" y="3217121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5400000">
              <a:off x="1709250" y="2880310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1709250" y="2541201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1709250" y="2204390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5400000">
              <a:off x="1708473" y="1867578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1708473" y="1530766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1708473" y="119395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5400000">
              <a:off x="207531" y="2551744"/>
              <a:ext cx="3151313" cy="188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29506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96815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464124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5314598" y="4125244"/>
              <a:ext cx="336545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598742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660778" y="4125244"/>
              <a:ext cx="336545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33360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262197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94888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7670146" y="4125244"/>
              <a:ext cx="336810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228542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295851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363160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430469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497778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565087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632396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699705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6660778" y="1303114"/>
              <a:ext cx="72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rgbClr val="FF0000"/>
                  </a:solidFill>
                </a:rPr>
                <a:t>cones</a:t>
              </a:r>
              <a:endParaRPr lang="pt-BR" dirty="0">
                <a:solidFill>
                  <a:srgbClr val="FF0000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6660778" y="1541286"/>
              <a:ext cx="121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accent1"/>
                  </a:solidFill>
                </a:rPr>
                <a:t>bastonetes</a:t>
              </a:r>
              <a:endParaRPr lang="pt-BR" dirty="0">
                <a:solidFill>
                  <a:schemeClr val="accent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760116" y="809396"/>
              <a:ext cx="1232069" cy="349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Ponto cego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2"/>
            </p:cNvCxnSpPr>
            <p:nvPr/>
          </p:nvCxnSpPr>
          <p:spPr>
            <a:xfrm>
              <a:off x="4376151" y="1159098"/>
              <a:ext cx="0" cy="395863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1780473" y="4197244"/>
              <a:ext cx="6394888" cy="216000"/>
              <a:chOff x="1783434" y="4097728"/>
              <a:chExt cx="6394888" cy="216000"/>
            </a:xfrm>
            <a:solidFill>
              <a:schemeClr val="tx1"/>
            </a:solidFill>
          </p:grpSpPr>
          <p:sp>
            <p:nvSpPr>
              <p:cNvPr id="58" name="Retângulo 57"/>
              <p:cNvSpPr/>
              <p:nvPr/>
            </p:nvSpPr>
            <p:spPr>
              <a:xfrm>
                <a:off x="1783434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90⁰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346642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40⁰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413951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20⁰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81260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tângulo 61"/>
              <p:cNvSpPr/>
              <p:nvPr/>
            </p:nvSpPr>
            <p:spPr>
              <a:xfrm>
                <a:off x="548569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20⁰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615878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40⁰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683187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60⁰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750496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80⁰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79333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60⁰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>
              <a:xfrm>
                <a:off x="212024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80⁰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7841512" y="4097728"/>
                <a:ext cx="336810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90⁰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245679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70⁰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312988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50⁰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380297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30⁰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47606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10⁰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14915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10⁰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82224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30⁰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649533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50⁰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16842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70⁰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Retângulo 47"/>
            <p:cNvSpPr/>
            <p:nvPr/>
          </p:nvSpPr>
          <p:spPr>
            <a:xfrm rot="5400000">
              <a:off x="1238623" y="3355950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20.000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5400000">
              <a:off x="1238623" y="3019139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40.000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5400000">
              <a:off x="1238623" y="268232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60.000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5400000">
              <a:off x="1238623" y="2345517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80.000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5400000">
              <a:off x="1238623" y="200640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100.000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5400000">
              <a:off x="1238623" y="1669597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120.000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5400000">
              <a:off x="1238623" y="1332785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140.000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5400000">
              <a:off x="1238623" y="995973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160.000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5400000">
              <a:off x="1238623" y="659161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180.000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5400000">
              <a:off x="1238624" y="369473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4615289" y="4599007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0" bIns="0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Fóvea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Conector de seta reta 76"/>
            <p:cNvCxnSpPr>
              <a:stCxn id="8" idx="0"/>
              <a:endCxn id="61" idx="2"/>
            </p:cNvCxnSpPr>
            <p:nvPr/>
          </p:nvCxnSpPr>
          <p:spPr>
            <a:xfrm flipH="1" flipV="1">
              <a:off x="4978053" y="4413244"/>
              <a:ext cx="0" cy="18576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3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281293" y="2926104"/>
            <a:ext cx="1368190" cy="1347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 flipH="1" flipV="1">
            <a:off x="7224795" y="3109689"/>
            <a:ext cx="330374" cy="535412"/>
            <a:chOff x="3131840" y="3679204"/>
            <a:chExt cx="792088" cy="1283668"/>
          </a:xfrm>
        </p:grpSpPr>
        <p:sp>
          <p:nvSpPr>
            <p:cNvPr id="8" name="Retângulo 7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5292"/>
              </p:ext>
            </p:extLst>
          </p:nvPr>
        </p:nvGraphicFramePr>
        <p:xfrm>
          <a:off x="7133930" y="2753735"/>
          <a:ext cx="1518096" cy="15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</a:tblGrid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491973" y="1214119"/>
            <a:ext cx="6149984" cy="3059776"/>
            <a:chOff x="323528" y="1041862"/>
            <a:chExt cx="6149984" cy="3059776"/>
          </a:xfrm>
        </p:grpSpPr>
        <p:sp>
          <p:nvSpPr>
            <p:cNvPr id="44" name="Paralelogramo 43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Paralelogramo 102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Paralelogramo 38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riângulo isósceles 8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riângulo isósceles 9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Triângulo isósceles 17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Cubo 18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strela de 12 Pontos 2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/>
            <p:cNvCxnSpPr>
              <a:stCxn id="23" idx="6"/>
              <a:endCxn id="17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23" idx="6"/>
              <a:endCxn id="16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7" idx="0"/>
              <a:endCxn id="9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6" idx="2"/>
              <a:endCxn id="8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tângulo 1032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5" name="Conector reto 10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o 21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Conector reto 26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o 35"/>
          <p:cNvGrpSpPr/>
          <p:nvPr/>
        </p:nvGrpSpPr>
        <p:grpSpPr>
          <a:xfrm flipH="1" flipV="1">
            <a:off x="7577787" y="3003010"/>
            <a:ext cx="630382" cy="1021610"/>
            <a:chOff x="3131840" y="3679204"/>
            <a:chExt cx="792088" cy="1283668"/>
          </a:xfrm>
        </p:grpSpPr>
        <p:sp>
          <p:nvSpPr>
            <p:cNvPr id="37" name="Retângulo 36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iângulo isósceles 3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609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319065" y="712778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6" name="Conector reto 45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6048691" y="73972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f(x, y) = i(x, y) × r(x, y)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41263"/>
              </p:ext>
            </p:extLst>
          </p:nvPr>
        </p:nvGraphicFramePr>
        <p:xfrm>
          <a:off x="6050535" y="1308784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205124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i(x, y)</a:t>
                      </a:r>
                      <a:endParaRPr lang="pt-BR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>
                          <a:solidFill>
                            <a:schemeClr val="bg1"/>
                          </a:solidFill>
                        </a:rPr>
                        <a:t>(em lux ou lúmen/m</a:t>
                      </a:r>
                      <a:r>
                        <a:rPr lang="pt-BR" sz="1400" b="0" baseline="30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pt-BR" sz="1400" b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pt-BR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900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Dia ensolarado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Dia nublado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Escritório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0,001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Noite clara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26742"/>
              </p:ext>
            </p:extLst>
          </p:nvPr>
        </p:nvGraphicFramePr>
        <p:xfrm>
          <a:off x="6050535" y="3032510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150565">
                <a:tc>
                  <a:txBody>
                    <a:bodyPr/>
                    <a:lstStyle/>
                    <a:p>
                      <a:r>
                        <a:rPr lang="pt-B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r(x, y)</a:t>
                      </a:r>
                      <a:endParaRPr lang="pt-BR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0,93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Neve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0,80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Parede branca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Aço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inoxidável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Veludo preto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775019" y="4756237"/>
            <a:ext cx="4368981" cy="21120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pt-BR" sz="900" i="1" dirty="0">
                <a:solidFill>
                  <a:schemeClr val="bg1"/>
                </a:solidFill>
              </a:rPr>
              <a:t>MARQUES FILHO, O.; VIEIRA NETO, H. Processamento digital de imagens. </a:t>
            </a:r>
            <a:r>
              <a:rPr lang="pt-BR" sz="900" i="1" dirty="0" err="1">
                <a:solidFill>
                  <a:schemeClr val="bg1"/>
                </a:solidFill>
              </a:rPr>
              <a:t>Brasport</a:t>
            </a:r>
            <a:r>
              <a:rPr lang="pt-BR" sz="900" i="1" dirty="0">
                <a:solidFill>
                  <a:schemeClr val="bg1"/>
                </a:solidFill>
              </a:rPr>
              <a:t>, 1999.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253650" y="3451797"/>
            <a:ext cx="143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pt-BR" sz="1600" dirty="0" smtClean="0">
                <a:solidFill>
                  <a:schemeClr val="bg1"/>
                </a:solidFill>
              </a:rPr>
              <a:t>: </a:t>
            </a:r>
            <a:r>
              <a:rPr lang="pt-BR" sz="1600" dirty="0" err="1" smtClean="0">
                <a:solidFill>
                  <a:schemeClr val="bg1"/>
                </a:solidFill>
              </a:rPr>
              <a:t>iluminância</a:t>
            </a:r>
            <a:endParaRPr lang="pt-BR" sz="1600" dirty="0" smtClean="0">
              <a:solidFill>
                <a:schemeClr val="bg1"/>
              </a:solidFill>
            </a:endParaRPr>
          </a:p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&lt; i(</a:t>
            </a:r>
            <a:r>
              <a:rPr lang="pt-BR" sz="160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&lt; ∞</a:t>
            </a:r>
          </a:p>
          <a:p>
            <a:endParaRPr lang="pt-BR" sz="1600" i="1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1600" dirty="0" smtClean="0">
                <a:solidFill>
                  <a:schemeClr val="bg1"/>
                </a:solidFill>
              </a:rPr>
              <a:t>: refletância</a:t>
            </a:r>
          </a:p>
          <a:p>
            <a:r>
              <a:rPr lang="pt-BR" sz="1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&lt; 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</a:t>
            </a:r>
            <a:r>
              <a:rPr lang="pt-BR" sz="160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&lt; 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pt-BR" sz="16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1437704" y="10609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556796" y="2069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0326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6" name="Conector reto 45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7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81" name="Grupo 80"/>
          <p:cNvGrpSpPr/>
          <p:nvPr/>
        </p:nvGrpSpPr>
        <p:grpSpPr>
          <a:xfrm>
            <a:off x="3847831" y="1203598"/>
            <a:ext cx="5188665" cy="3093110"/>
            <a:chOff x="2956657" y="1048216"/>
            <a:chExt cx="6003841" cy="3579060"/>
          </a:xfrm>
        </p:grpSpPr>
        <p:sp>
          <p:nvSpPr>
            <p:cNvPr id="9" name="Forma livre 8"/>
            <p:cNvSpPr/>
            <p:nvPr/>
          </p:nvSpPr>
          <p:spPr>
            <a:xfrm>
              <a:off x="3773932" y="1608291"/>
              <a:ext cx="2021486" cy="2270971"/>
            </a:xfrm>
            <a:custGeom>
              <a:avLst/>
              <a:gdLst>
                <a:gd name="connsiteX0" fmla="*/ 0 w 2076450"/>
                <a:gd name="connsiteY0" fmla="*/ 2312871 h 3132506"/>
                <a:gd name="connsiteX1" fmla="*/ 266700 w 2076450"/>
                <a:gd name="connsiteY1" fmla="*/ 1622308 h 3132506"/>
                <a:gd name="connsiteX2" fmla="*/ 509588 w 2076450"/>
                <a:gd name="connsiteY2" fmla="*/ 1484196 h 3132506"/>
                <a:gd name="connsiteX3" fmla="*/ 776288 w 2076450"/>
                <a:gd name="connsiteY3" fmla="*/ 931746 h 3132506"/>
                <a:gd name="connsiteX4" fmla="*/ 1143000 w 2076450"/>
                <a:gd name="connsiteY4" fmla="*/ 765058 h 3132506"/>
                <a:gd name="connsiteX5" fmla="*/ 1447800 w 2076450"/>
                <a:gd name="connsiteY5" fmla="*/ 317383 h 3132506"/>
                <a:gd name="connsiteX6" fmla="*/ 1828800 w 2076450"/>
                <a:gd name="connsiteY6" fmla="*/ 136408 h 3132506"/>
                <a:gd name="connsiteX7" fmla="*/ 2024063 w 2076450"/>
                <a:gd name="connsiteY7" fmla="*/ 226896 h 3132506"/>
                <a:gd name="connsiteX8" fmla="*/ 2066925 w 2076450"/>
                <a:gd name="connsiteY8" fmla="*/ 2784358 h 3132506"/>
                <a:gd name="connsiteX9" fmla="*/ 2076450 w 2076450"/>
                <a:gd name="connsiteY9" fmla="*/ 3041533 h 3132506"/>
                <a:gd name="connsiteX0" fmla="*/ 0 w 2066925"/>
                <a:gd name="connsiteY0" fmla="*/ 2312871 h 2784358"/>
                <a:gd name="connsiteX1" fmla="*/ 266700 w 2066925"/>
                <a:gd name="connsiteY1" fmla="*/ 1622308 h 2784358"/>
                <a:gd name="connsiteX2" fmla="*/ 509588 w 2066925"/>
                <a:gd name="connsiteY2" fmla="*/ 1484196 h 2784358"/>
                <a:gd name="connsiteX3" fmla="*/ 776288 w 2066925"/>
                <a:gd name="connsiteY3" fmla="*/ 931746 h 2784358"/>
                <a:gd name="connsiteX4" fmla="*/ 1143000 w 2066925"/>
                <a:gd name="connsiteY4" fmla="*/ 765058 h 2784358"/>
                <a:gd name="connsiteX5" fmla="*/ 1447800 w 2066925"/>
                <a:gd name="connsiteY5" fmla="*/ 317383 h 2784358"/>
                <a:gd name="connsiteX6" fmla="*/ 1828800 w 2066925"/>
                <a:gd name="connsiteY6" fmla="*/ 136408 h 2784358"/>
                <a:gd name="connsiteX7" fmla="*/ 2024063 w 2066925"/>
                <a:gd name="connsiteY7" fmla="*/ 226896 h 2784358"/>
                <a:gd name="connsiteX8" fmla="*/ 2066925 w 2066925"/>
                <a:gd name="connsiteY8" fmla="*/ 2784358 h 2784358"/>
                <a:gd name="connsiteX0" fmla="*/ 0 w 2066925"/>
                <a:gd name="connsiteY0" fmla="*/ 2265366 h 2736853"/>
                <a:gd name="connsiteX1" fmla="*/ 266700 w 2066925"/>
                <a:gd name="connsiteY1" fmla="*/ 1574803 h 2736853"/>
                <a:gd name="connsiteX2" fmla="*/ 509588 w 2066925"/>
                <a:gd name="connsiteY2" fmla="*/ 1436691 h 2736853"/>
                <a:gd name="connsiteX3" fmla="*/ 776288 w 2066925"/>
                <a:gd name="connsiteY3" fmla="*/ 884241 h 2736853"/>
                <a:gd name="connsiteX4" fmla="*/ 1143000 w 2066925"/>
                <a:gd name="connsiteY4" fmla="*/ 717553 h 2736853"/>
                <a:gd name="connsiteX5" fmla="*/ 1447800 w 2066925"/>
                <a:gd name="connsiteY5" fmla="*/ 269878 h 2736853"/>
                <a:gd name="connsiteX6" fmla="*/ 2024063 w 2066925"/>
                <a:gd name="connsiteY6" fmla="*/ 179391 h 2736853"/>
                <a:gd name="connsiteX7" fmla="*/ 2066925 w 2066925"/>
                <a:gd name="connsiteY7" fmla="*/ 2736853 h 2736853"/>
                <a:gd name="connsiteX0" fmla="*/ 0 w 2093588"/>
                <a:gd name="connsiteY0" fmla="*/ 2224624 h 2696111"/>
                <a:gd name="connsiteX1" fmla="*/ 266700 w 2093588"/>
                <a:gd name="connsiteY1" fmla="*/ 1534061 h 2696111"/>
                <a:gd name="connsiteX2" fmla="*/ 509588 w 2093588"/>
                <a:gd name="connsiteY2" fmla="*/ 1395949 h 2696111"/>
                <a:gd name="connsiteX3" fmla="*/ 776288 w 2093588"/>
                <a:gd name="connsiteY3" fmla="*/ 843499 h 2696111"/>
                <a:gd name="connsiteX4" fmla="*/ 1143000 w 2093588"/>
                <a:gd name="connsiteY4" fmla="*/ 676811 h 2696111"/>
                <a:gd name="connsiteX5" fmla="*/ 1276350 w 2093588"/>
                <a:gd name="connsiteY5" fmla="*/ 376773 h 2696111"/>
                <a:gd name="connsiteX6" fmla="*/ 2024063 w 2093588"/>
                <a:gd name="connsiteY6" fmla="*/ 138649 h 2696111"/>
                <a:gd name="connsiteX7" fmla="*/ 2066925 w 2093588"/>
                <a:gd name="connsiteY7" fmla="*/ 2696111 h 2696111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776288 w 2093588"/>
                <a:gd name="connsiteY3" fmla="*/ 845301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95262 w 2093588"/>
                <a:gd name="connsiteY1" fmla="*/ 1659688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0 w 2082307"/>
                <a:gd name="connsiteY0" fmla="*/ 2226426 h 2697913"/>
                <a:gd name="connsiteX1" fmla="*/ 195262 w 2082307"/>
                <a:gd name="connsiteY1" fmla="*/ 1659688 h 2697913"/>
                <a:gd name="connsiteX2" fmla="*/ 509588 w 2082307"/>
                <a:gd name="connsiteY2" fmla="*/ 1397751 h 2697913"/>
                <a:gd name="connsiteX3" fmla="*/ 690563 w 2082307"/>
                <a:gd name="connsiteY3" fmla="*/ 1031039 h 2697913"/>
                <a:gd name="connsiteX4" fmla="*/ 1038225 w 2082307"/>
                <a:gd name="connsiteY4" fmla="*/ 750051 h 2697913"/>
                <a:gd name="connsiteX5" fmla="*/ 1276350 w 2082307"/>
                <a:gd name="connsiteY5" fmla="*/ 378575 h 2697913"/>
                <a:gd name="connsiteX6" fmla="*/ 2005014 w 2082307"/>
                <a:gd name="connsiteY6" fmla="*/ 140451 h 2697913"/>
                <a:gd name="connsiteX7" fmla="*/ 2066925 w 2082307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22146 w 2093154"/>
                <a:gd name="connsiteY0" fmla="*/ 2226426 h 2697913"/>
                <a:gd name="connsiteX1" fmla="*/ 12621 w 2093154"/>
                <a:gd name="connsiteY1" fmla="*/ 2226426 h 2697913"/>
                <a:gd name="connsiteX2" fmla="*/ 217408 w 2093154"/>
                <a:gd name="connsiteY2" fmla="*/ 1659688 h 2697913"/>
                <a:gd name="connsiteX3" fmla="*/ 531734 w 2093154"/>
                <a:gd name="connsiteY3" fmla="*/ 1397751 h 2697913"/>
                <a:gd name="connsiteX4" fmla="*/ 712709 w 2093154"/>
                <a:gd name="connsiteY4" fmla="*/ 1031039 h 2697913"/>
                <a:gd name="connsiteX5" fmla="*/ 1060371 w 2093154"/>
                <a:gd name="connsiteY5" fmla="*/ 750051 h 2697913"/>
                <a:gd name="connsiteX6" fmla="*/ 1298496 w 2093154"/>
                <a:gd name="connsiteY6" fmla="*/ 378575 h 2697913"/>
                <a:gd name="connsiteX7" fmla="*/ 2003347 w 2093154"/>
                <a:gd name="connsiteY7" fmla="*/ 140451 h 2697913"/>
                <a:gd name="connsiteX8" fmla="*/ 2089071 w 2093154"/>
                <a:gd name="connsiteY8" fmla="*/ 2697913 h 2697913"/>
                <a:gd name="connsiteX0" fmla="*/ 15 w 2232948"/>
                <a:gd name="connsiteY0" fmla="*/ 2207376 h 2697913"/>
                <a:gd name="connsiteX1" fmla="*/ 152415 w 2232948"/>
                <a:gd name="connsiteY1" fmla="*/ 2226426 h 2697913"/>
                <a:gd name="connsiteX2" fmla="*/ 357202 w 2232948"/>
                <a:gd name="connsiteY2" fmla="*/ 1659688 h 2697913"/>
                <a:gd name="connsiteX3" fmla="*/ 671528 w 2232948"/>
                <a:gd name="connsiteY3" fmla="*/ 1397751 h 2697913"/>
                <a:gd name="connsiteX4" fmla="*/ 852503 w 2232948"/>
                <a:gd name="connsiteY4" fmla="*/ 1031039 h 2697913"/>
                <a:gd name="connsiteX5" fmla="*/ 1200165 w 2232948"/>
                <a:gd name="connsiteY5" fmla="*/ 750051 h 2697913"/>
                <a:gd name="connsiteX6" fmla="*/ 1438290 w 2232948"/>
                <a:gd name="connsiteY6" fmla="*/ 378575 h 2697913"/>
                <a:gd name="connsiteX7" fmla="*/ 2143141 w 2232948"/>
                <a:gd name="connsiteY7" fmla="*/ 140451 h 2697913"/>
                <a:gd name="connsiteX8" fmla="*/ 2228865 w 2232948"/>
                <a:gd name="connsiteY8" fmla="*/ 2697913 h 2697913"/>
                <a:gd name="connsiteX0" fmla="*/ 6 w 2423439"/>
                <a:gd name="connsiteY0" fmla="*/ 2435976 h 2697913"/>
                <a:gd name="connsiteX1" fmla="*/ 342906 w 2423439"/>
                <a:gd name="connsiteY1" fmla="*/ 2226426 h 2697913"/>
                <a:gd name="connsiteX2" fmla="*/ 547693 w 2423439"/>
                <a:gd name="connsiteY2" fmla="*/ 1659688 h 2697913"/>
                <a:gd name="connsiteX3" fmla="*/ 862019 w 2423439"/>
                <a:gd name="connsiteY3" fmla="*/ 1397751 h 2697913"/>
                <a:gd name="connsiteX4" fmla="*/ 1042994 w 2423439"/>
                <a:gd name="connsiteY4" fmla="*/ 1031039 h 2697913"/>
                <a:gd name="connsiteX5" fmla="*/ 1390656 w 2423439"/>
                <a:gd name="connsiteY5" fmla="*/ 750051 h 2697913"/>
                <a:gd name="connsiteX6" fmla="*/ 1628781 w 2423439"/>
                <a:gd name="connsiteY6" fmla="*/ 378575 h 2697913"/>
                <a:gd name="connsiteX7" fmla="*/ 2333632 w 2423439"/>
                <a:gd name="connsiteY7" fmla="*/ 140451 h 2697913"/>
                <a:gd name="connsiteX8" fmla="*/ 2419356 w 2423439"/>
                <a:gd name="connsiteY8" fmla="*/ 2697913 h 2697913"/>
                <a:gd name="connsiteX0" fmla="*/ 7 w 2413915"/>
                <a:gd name="connsiteY0" fmla="*/ 2435976 h 2697913"/>
                <a:gd name="connsiteX1" fmla="*/ 333382 w 2413915"/>
                <a:gd name="connsiteY1" fmla="*/ 2226426 h 2697913"/>
                <a:gd name="connsiteX2" fmla="*/ 538169 w 2413915"/>
                <a:gd name="connsiteY2" fmla="*/ 1659688 h 2697913"/>
                <a:gd name="connsiteX3" fmla="*/ 852495 w 2413915"/>
                <a:gd name="connsiteY3" fmla="*/ 1397751 h 2697913"/>
                <a:gd name="connsiteX4" fmla="*/ 1033470 w 2413915"/>
                <a:gd name="connsiteY4" fmla="*/ 1031039 h 2697913"/>
                <a:gd name="connsiteX5" fmla="*/ 1381132 w 2413915"/>
                <a:gd name="connsiteY5" fmla="*/ 750051 h 2697913"/>
                <a:gd name="connsiteX6" fmla="*/ 1619257 w 2413915"/>
                <a:gd name="connsiteY6" fmla="*/ 378575 h 2697913"/>
                <a:gd name="connsiteX7" fmla="*/ 2324108 w 2413915"/>
                <a:gd name="connsiteY7" fmla="*/ 140451 h 2697913"/>
                <a:gd name="connsiteX8" fmla="*/ 2409832 w 2413915"/>
                <a:gd name="connsiteY8" fmla="*/ 2697913 h 2697913"/>
                <a:gd name="connsiteX0" fmla="*/ 7 w 2426494"/>
                <a:gd name="connsiteY0" fmla="*/ 2464028 h 2725965"/>
                <a:gd name="connsiteX1" fmla="*/ 333382 w 2426494"/>
                <a:gd name="connsiteY1" fmla="*/ 2254478 h 2725965"/>
                <a:gd name="connsiteX2" fmla="*/ 538169 w 2426494"/>
                <a:gd name="connsiteY2" fmla="*/ 1687740 h 2725965"/>
                <a:gd name="connsiteX3" fmla="*/ 852495 w 2426494"/>
                <a:gd name="connsiteY3" fmla="*/ 1425803 h 2725965"/>
                <a:gd name="connsiteX4" fmla="*/ 1033470 w 2426494"/>
                <a:gd name="connsiteY4" fmla="*/ 1059091 h 2725965"/>
                <a:gd name="connsiteX5" fmla="*/ 1381132 w 2426494"/>
                <a:gd name="connsiteY5" fmla="*/ 778103 h 2725965"/>
                <a:gd name="connsiteX6" fmla="*/ 1619257 w 2426494"/>
                <a:gd name="connsiteY6" fmla="*/ 406627 h 2725965"/>
                <a:gd name="connsiteX7" fmla="*/ 2350234 w 2426494"/>
                <a:gd name="connsiteY7" fmla="*/ 135846 h 2725965"/>
                <a:gd name="connsiteX8" fmla="*/ 2409832 w 2426494"/>
                <a:gd name="connsiteY8" fmla="*/ 2725965 h 272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6494" h="2725965">
                  <a:moveTo>
                    <a:pt x="7" y="2464028"/>
                  </a:moveTo>
                  <a:cubicBezTo>
                    <a:pt x="-1580" y="2464028"/>
                    <a:pt x="300838" y="2348934"/>
                    <a:pt x="333382" y="2254478"/>
                  </a:cubicBezTo>
                  <a:cubicBezTo>
                    <a:pt x="365926" y="2160022"/>
                    <a:pt x="451650" y="1825853"/>
                    <a:pt x="538169" y="1687740"/>
                  </a:cubicBezTo>
                  <a:cubicBezTo>
                    <a:pt x="624688" y="1549627"/>
                    <a:pt x="769945" y="1530578"/>
                    <a:pt x="852495" y="1425803"/>
                  </a:cubicBezTo>
                  <a:cubicBezTo>
                    <a:pt x="935045" y="1321028"/>
                    <a:pt x="945364" y="1167041"/>
                    <a:pt x="1033470" y="1059091"/>
                  </a:cubicBezTo>
                  <a:cubicBezTo>
                    <a:pt x="1121576" y="951141"/>
                    <a:pt x="1283501" y="886847"/>
                    <a:pt x="1381132" y="778103"/>
                  </a:cubicBezTo>
                  <a:cubicBezTo>
                    <a:pt x="1478763" y="669359"/>
                    <a:pt x="1457740" y="513670"/>
                    <a:pt x="1619257" y="406627"/>
                  </a:cubicBezTo>
                  <a:cubicBezTo>
                    <a:pt x="1780774" y="299584"/>
                    <a:pt x="2218471" y="-250710"/>
                    <a:pt x="2350234" y="135846"/>
                  </a:cubicBezTo>
                  <a:cubicBezTo>
                    <a:pt x="2481997" y="522402"/>
                    <a:pt x="2401101" y="2256859"/>
                    <a:pt x="2409832" y="27259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Forma livre 9"/>
            <p:cNvSpPr/>
            <p:nvPr/>
          </p:nvSpPr>
          <p:spPr>
            <a:xfrm>
              <a:off x="5852953" y="1731742"/>
              <a:ext cx="440403" cy="2139586"/>
            </a:xfrm>
            <a:custGeom>
              <a:avLst/>
              <a:gdLst>
                <a:gd name="connsiteX0" fmla="*/ 528638 w 528638"/>
                <a:gd name="connsiteY0" fmla="*/ 2580527 h 2599577"/>
                <a:gd name="connsiteX1" fmla="*/ 476250 w 528638"/>
                <a:gd name="connsiteY1" fmla="*/ 1699465 h 2599577"/>
                <a:gd name="connsiteX2" fmla="*/ 390525 w 528638"/>
                <a:gd name="connsiteY2" fmla="*/ 946990 h 2599577"/>
                <a:gd name="connsiteX3" fmla="*/ 280988 w 528638"/>
                <a:gd name="connsiteY3" fmla="*/ 437402 h 2599577"/>
                <a:gd name="connsiteX4" fmla="*/ 166688 w 528638"/>
                <a:gd name="connsiteY4" fmla="*/ 165940 h 2599577"/>
                <a:gd name="connsiteX5" fmla="*/ 47625 w 528638"/>
                <a:gd name="connsiteY5" fmla="*/ 199277 h 2599577"/>
                <a:gd name="connsiteX6" fmla="*/ 0 w 528638"/>
                <a:gd name="connsiteY6" fmla="*/ 2599577 h 2599577"/>
                <a:gd name="connsiteX7" fmla="*/ 0 w 528638"/>
                <a:gd name="connsiteY7" fmla="*/ 2599577 h 2599577"/>
                <a:gd name="connsiteX0" fmla="*/ 528638 w 528638"/>
                <a:gd name="connsiteY0" fmla="*/ 2543226 h 2562276"/>
                <a:gd name="connsiteX1" fmla="*/ 476250 w 528638"/>
                <a:gd name="connsiteY1" fmla="*/ 1662164 h 2562276"/>
                <a:gd name="connsiteX2" fmla="*/ 390525 w 528638"/>
                <a:gd name="connsiteY2" fmla="*/ 909689 h 2562276"/>
                <a:gd name="connsiteX3" fmla="*/ 280988 w 528638"/>
                <a:gd name="connsiteY3" fmla="*/ 400101 h 2562276"/>
                <a:gd name="connsiteX4" fmla="*/ 233363 w 528638"/>
                <a:gd name="connsiteY4" fmla="*/ 238177 h 2562276"/>
                <a:gd name="connsiteX5" fmla="*/ 47625 w 528638"/>
                <a:gd name="connsiteY5" fmla="*/ 161976 h 2562276"/>
                <a:gd name="connsiteX6" fmla="*/ 0 w 528638"/>
                <a:gd name="connsiteY6" fmla="*/ 2562276 h 2562276"/>
                <a:gd name="connsiteX7" fmla="*/ 0 w 528638"/>
                <a:gd name="connsiteY7" fmla="*/ 2562276 h 256227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390525 w 528638"/>
                <a:gd name="connsiteY2" fmla="*/ 9156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33387 w 528638"/>
                <a:gd name="connsiteY2" fmla="*/ 1020444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14337 w 528638"/>
                <a:gd name="connsiteY2" fmla="*/ 10299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38" h="2568256">
                  <a:moveTo>
                    <a:pt x="528638" y="2549206"/>
                  </a:moveTo>
                  <a:cubicBezTo>
                    <a:pt x="513953" y="2244803"/>
                    <a:pt x="495300" y="1921350"/>
                    <a:pt x="476250" y="1668144"/>
                  </a:cubicBezTo>
                  <a:cubicBezTo>
                    <a:pt x="457200" y="1414938"/>
                    <a:pt x="438150" y="1210944"/>
                    <a:pt x="414337" y="1029969"/>
                  </a:cubicBezTo>
                  <a:cubicBezTo>
                    <a:pt x="390525" y="848994"/>
                    <a:pt x="363537" y="713262"/>
                    <a:pt x="333375" y="582293"/>
                  </a:cubicBezTo>
                  <a:cubicBezTo>
                    <a:pt x="303213" y="451324"/>
                    <a:pt x="280988" y="313213"/>
                    <a:pt x="233363" y="244157"/>
                  </a:cubicBezTo>
                  <a:cubicBezTo>
                    <a:pt x="185738" y="175101"/>
                    <a:pt x="86519" y="-219394"/>
                    <a:pt x="47625" y="167956"/>
                  </a:cubicBezTo>
                  <a:cubicBezTo>
                    <a:pt x="8731" y="555306"/>
                    <a:pt x="0" y="2568256"/>
                    <a:pt x="0" y="2568256"/>
                  </a:cubicBezTo>
                  <a:lnTo>
                    <a:pt x="0" y="256825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6295339" y="1709081"/>
              <a:ext cx="2527352" cy="2162247"/>
            </a:xfrm>
            <a:custGeom>
              <a:avLst/>
              <a:gdLst>
                <a:gd name="connsiteX0" fmla="*/ 2700338 w 2705984"/>
                <a:gd name="connsiteY0" fmla="*/ 2095395 h 2595457"/>
                <a:gd name="connsiteX1" fmla="*/ 2652713 w 2705984"/>
                <a:gd name="connsiteY1" fmla="*/ 2014432 h 2595457"/>
                <a:gd name="connsiteX2" fmla="*/ 2314575 w 2705984"/>
                <a:gd name="connsiteY2" fmla="*/ 1481032 h 2595457"/>
                <a:gd name="connsiteX3" fmla="*/ 1919288 w 2705984"/>
                <a:gd name="connsiteY3" fmla="*/ 1123845 h 2595457"/>
                <a:gd name="connsiteX4" fmla="*/ 1576388 w 2705984"/>
                <a:gd name="connsiteY4" fmla="*/ 628545 h 2595457"/>
                <a:gd name="connsiteX5" fmla="*/ 1057275 w 2705984"/>
                <a:gd name="connsiteY5" fmla="*/ 347557 h 2595457"/>
                <a:gd name="connsiteX6" fmla="*/ 838200 w 2705984"/>
                <a:gd name="connsiteY6" fmla="*/ 114195 h 2595457"/>
                <a:gd name="connsiteX7" fmla="*/ 419100 w 2705984"/>
                <a:gd name="connsiteY7" fmla="*/ 61807 h 2595457"/>
                <a:gd name="connsiteX8" fmla="*/ 138113 w 2705984"/>
                <a:gd name="connsiteY8" fmla="*/ 985732 h 2595457"/>
                <a:gd name="connsiteX9" fmla="*/ 52388 w 2705984"/>
                <a:gd name="connsiteY9" fmla="*/ 2033482 h 2595457"/>
                <a:gd name="connsiteX10" fmla="*/ 0 w 2705984"/>
                <a:gd name="connsiteY10" fmla="*/ 2595457 h 2595457"/>
                <a:gd name="connsiteX0" fmla="*/ 2700338 w 2712072"/>
                <a:gd name="connsiteY0" fmla="*/ 2095395 h 2595457"/>
                <a:gd name="connsiteX1" fmla="*/ 2709863 w 2712072"/>
                <a:gd name="connsiteY1" fmla="*/ 2085870 h 2595457"/>
                <a:gd name="connsiteX2" fmla="*/ 2652713 w 2712072"/>
                <a:gd name="connsiteY2" fmla="*/ 2014432 h 2595457"/>
                <a:gd name="connsiteX3" fmla="*/ 2314575 w 2712072"/>
                <a:gd name="connsiteY3" fmla="*/ 1481032 h 2595457"/>
                <a:gd name="connsiteX4" fmla="*/ 1919288 w 2712072"/>
                <a:gd name="connsiteY4" fmla="*/ 1123845 h 2595457"/>
                <a:gd name="connsiteX5" fmla="*/ 1576388 w 2712072"/>
                <a:gd name="connsiteY5" fmla="*/ 628545 h 2595457"/>
                <a:gd name="connsiteX6" fmla="*/ 1057275 w 2712072"/>
                <a:gd name="connsiteY6" fmla="*/ 347557 h 2595457"/>
                <a:gd name="connsiteX7" fmla="*/ 838200 w 2712072"/>
                <a:gd name="connsiteY7" fmla="*/ 114195 h 2595457"/>
                <a:gd name="connsiteX8" fmla="*/ 419100 w 2712072"/>
                <a:gd name="connsiteY8" fmla="*/ 61807 h 2595457"/>
                <a:gd name="connsiteX9" fmla="*/ 138113 w 2712072"/>
                <a:gd name="connsiteY9" fmla="*/ 985732 h 2595457"/>
                <a:gd name="connsiteX10" fmla="*/ 52388 w 2712072"/>
                <a:gd name="connsiteY10" fmla="*/ 2033482 h 2595457"/>
                <a:gd name="connsiteX11" fmla="*/ 0 w 2712072"/>
                <a:gd name="connsiteY11" fmla="*/ 2595457 h 2595457"/>
                <a:gd name="connsiteX0" fmla="*/ 2566988 w 2710168"/>
                <a:gd name="connsiteY0" fmla="*/ 2109682 h 2595457"/>
                <a:gd name="connsiteX1" fmla="*/ 2709863 w 2710168"/>
                <a:gd name="connsiteY1" fmla="*/ 2085870 h 2595457"/>
                <a:gd name="connsiteX2" fmla="*/ 2652713 w 2710168"/>
                <a:gd name="connsiteY2" fmla="*/ 2014432 h 2595457"/>
                <a:gd name="connsiteX3" fmla="*/ 2314575 w 2710168"/>
                <a:gd name="connsiteY3" fmla="*/ 1481032 h 2595457"/>
                <a:gd name="connsiteX4" fmla="*/ 1919288 w 2710168"/>
                <a:gd name="connsiteY4" fmla="*/ 1123845 h 2595457"/>
                <a:gd name="connsiteX5" fmla="*/ 1576388 w 2710168"/>
                <a:gd name="connsiteY5" fmla="*/ 628545 h 2595457"/>
                <a:gd name="connsiteX6" fmla="*/ 1057275 w 2710168"/>
                <a:gd name="connsiteY6" fmla="*/ 347557 h 2595457"/>
                <a:gd name="connsiteX7" fmla="*/ 838200 w 2710168"/>
                <a:gd name="connsiteY7" fmla="*/ 114195 h 2595457"/>
                <a:gd name="connsiteX8" fmla="*/ 419100 w 2710168"/>
                <a:gd name="connsiteY8" fmla="*/ 61807 h 2595457"/>
                <a:gd name="connsiteX9" fmla="*/ 138113 w 2710168"/>
                <a:gd name="connsiteY9" fmla="*/ 985732 h 2595457"/>
                <a:gd name="connsiteX10" fmla="*/ 52388 w 2710168"/>
                <a:gd name="connsiteY10" fmla="*/ 2033482 h 2595457"/>
                <a:gd name="connsiteX11" fmla="*/ 0 w 2710168"/>
                <a:gd name="connsiteY11" fmla="*/ 2595457 h 2595457"/>
                <a:gd name="connsiteX0" fmla="*/ 3057525 w 3057530"/>
                <a:gd name="connsiteY0" fmla="*/ 2276370 h 2595457"/>
                <a:gd name="connsiteX1" fmla="*/ 2709863 w 3057530"/>
                <a:gd name="connsiteY1" fmla="*/ 2085870 h 2595457"/>
                <a:gd name="connsiteX2" fmla="*/ 2652713 w 3057530"/>
                <a:gd name="connsiteY2" fmla="*/ 2014432 h 2595457"/>
                <a:gd name="connsiteX3" fmla="*/ 2314575 w 3057530"/>
                <a:gd name="connsiteY3" fmla="*/ 1481032 h 2595457"/>
                <a:gd name="connsiteX4" fmla="*/ 1919288 w 3057530"/>
                <a:gd name="connsiteY4" fmla="*/ 1123845 h 2595457"/>
                <a:gd name="connsiteX5" fmla="*/ 1576388 w 3057530"/>
                <a:gd name="connsiteY5" fmla="*/ 628545 h 2595457"/>
                <a:gd name="connsiteX6" fmla="*/ 1057275 w 3057530"/>
                <a:gd name="connsiteY6" fmla="*/ 347557 h 2595457"/>
                <a:gd name="connsiteX7" fmla="*/ 838200 w 3057530"/>
                <a:gd name="connsiteY7" fmla="*/ 114195 h 2595457"/>
                <a:gd name="connsiteX8" fmla="*/ 419100 w 3057530"/>
                <a:gd name="connsiteY8" fmla="*/ 61807 h 2595457"/>
                <a:gd name="connsiteX9" fmla="*/ 138113 w 3057530"/>
                <a:gd name="connsiteY9" fmla="*/ 985732 h 2595457"/>
                <a:gd name="connsiteX10" fmla="*/ 52388 w 3057530"/>
                <a:gd name="connsiteY10" fmla="*/ 2033482 h 2595457"/>
                <a:gd name="connsiteX11" fmla="*/ 0 w 3057530"/>
                <a:gd name="connsiteY11" fmla="*/ 2595457 h 2595457"/>
                <a:gd name="connsiteX0" fmla="*/ 3040856 w 3040861"/>
                <a:gd name="connsiteY0" fmla="*/ 2264464 h 2595457"/>
                <a:gd name="connsiteX1" fmla="*/ 2709863 w 3040861"/>
                <a:gd name="connsiteY1" fmla="*/ 2085870 h 2595457"/>
                <a:gd name="connsiteX2" fmla="*/ 2652713 w 3040861"/>
                <a:gd name="connsiteY2" fmla="*/ 2014432 h 2595457"/>
                <a:gd name="connsiteX3" fmla="*/ 2314575 w 3040861"/>
                <a:gd name="connsiteY3" fmla="*/ 1481032 h 2595457"/>
                <a:gd name="connsiteX4" fmla="*/ 1919288 w 3040861"/>
                <a:gd name="connsiteY4" fmla="*/ 1123845 h 2595457"/>
                <a:gd name="connsiteX5" fmla="*/ 1576388 w 3040861"/>
                <a:gd name="connsiteY5" fmla="*/ 628545 h 2595457"/>
                <a:gd name="connsiteX6" fmla="*/ 1057275 w 3040861"/>
                <a:gd name="connsiteY6" fmla="*/ 347557 h 2595457"/>
                <a:gd name="connsiteX7" fmla="*/ 838200 w 3040861"/>
                <a:gd name="connsiteY7" fmla="*/ 114195 h 2595457"/>
                <a:gd name="connsiteX8" fmla="*/ 419100 w 3040861"/>
                <a:gd name="connsiteY8" fmla="*/ 61807 h 2595457"/>
                <a:gd name="connsiteX9" fmla="*/ 138113 w 3040861"/>
                <a:gd name="connsiteY9" fmla="*/ 985732 h 2595457"/>
                <a:gd name="connsiteX10" fmla="*/ 52388 w 3040861"/>
                <a:gd name="connsiteY10" fmla="*/ 2033482 h 2595457"/>
                <a:gd name="connsiteX11" fmla="*/ 0 w 3040861"/>
                <a:gd name="connsiteY11" fmla="*/ 2595457 h 2595457"/>
                <a:gd name="connsiteX0" fmla="*/ 3040856 w 3040856"/>
                <a:gd name="connsiteY0" fmla="*/ 2264464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33712 w 3033712"/>
                <a:gd name="connsiteY0" fmla="*/ 2216839 h 2595457"/>
                <a:gd name="connsiteX1" fmla="*/ 2645569 w 3033712"/>
                <a:gd name="connsiteY1" fmla="*/ 2014432 h 2595457"/>
                <a:gd name="connsiteX2" fmla="*/ 2307431 w 3033712"/>
                <a:gd name="connsiteY2" fmla="*/ 1481032 h 2595457"/>
                <a:gd name="connsiteX3" fmla="*/ 1912144 w 3033712"/>
                <a:gd name="connsiteY3" fmla="*/ 1123845 h 2595457"/>
                <a:gd name="connsiteX4" fmla="*/ 1569244 w 3033712"/>
                <a:gd name="connsiteY4" fmla="*/ 628545 h 2595457"/>
                <a:gd name="connsiteX5" fmla="*/ 1050131 w 3033712"/>
                <a:gd name="connsiteY5" fmla="*/ 347557 h 2595457"/>
                <a:gd name="connsiteX6" fmla="*/ 831056 w 3033712"/>
                <a:gd name="connsiteY6" fmla="*/ 114195 h 2595457"/>
                <a:gd name="connsiteX7" fmla="*/ 411956 w 3033712"/>
                <a:gd name="connsiteY7" fmla="*/ 61807 h 2595457"/>
                <a:gd name="connsiteX8" fmla="*/ 130969 w 3033712"/>
                <a:gd name="connsiteY8" fmla="*/ 985732 h 2595457"/>
                <a:gd name="connsiteX9" fmla="*/ 45244 w 3033712"/>
                <a:gd name="connsiteY9" fmla="*/ 2033482 h 2595457"/>
                <a:gd name="connsiteX10" fmla="*/ 0 w 3033712"/>
                <a:gd name="connsiteY10" fmla="*/ 2595457 h 259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33712" h="2595457">
                  <a:moveTo>
                    <a:pt x="3033712" y="2216839"/>
                  </a:moveTo>
                  <a:cubicBezTo>
                    <a:pt x="2933799" y="2181418"/>
                    <a:pt x="2766616" y="2137066"/>
                    <a:pt x="2645569" y="2014432"/>
                  </a:cubicBezTo>
                  <a:cubicBezTo>
                    <a:pt x="2524522" y="1891798"/>
                    <a:pt x="2429669" y="1629463"/>
                    <a:pt x="2307431" y="1481032"/>
                  </a:cubicBezTo>
                  <a:cubicBezTo>
                    <a:pt x="2185193" y="1332601"/>
                    <a:pt x="2035175" y="1265926"/>
                    <a:pt x="1912144" y="1123845"/>
                  </a:cubicBezTo>
                  <a:cubicBezTo>
                    <a:pt x="1789113" y="981764"/>
                    <a:pt x="1712913" y="757926"/>
                    <a:pt x="1569244" y="628545"/>
                  </a:cubicBezTo>
                  <a:cubicBezTo>
                    <a:pt x="1425575" y="499164"/>
                    <a:pt x="1173162" y="433282"/>
                    <a:pt x="1050131" y="347557"/>
                  </a:cubicBezTo>
                  <a:cubicBezTo>
                    <a:pt x="927100" y="261832"/>
                    <a:pt x="937418" y="161820"/>
                    <a:pt x="831056" y="114195"/>
                  </a:cubicBezTo>
                  <a:cubicBezTo>
                    <a:pt x="724694" y="66570"/>
                    <a:pt x="528637" y="-83449"/>
                    <a:pt x="411956" y="61807"/>
                  </a:cubicBezTo>
                  <a:cubicBezTo>
                    <a:pt x="295275" y="207063"/>
                    <a:pt x="192088" y="657119"/>
                    <a:pt x="130969" y="985732"/>
                  </a:cubicBezTo>
                  <a:cubicBezTo>
                    <a:pt x="69850" y="1314344"/>
                    <a:pt x="67072" y="1765194"/>
                    <a:pt x="45244" y="2033482"/>
                  </a:cubicBezTo>
                  <a:cubicBezTo>
                    <a:pt x="23416" y="2301770"/>
                    <a:pt x="14684" y="2448613"/>
                    <a:pt x="0" y="25954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3777890" y="3736045"/>
              <a:ext cx="2003647" cy="139250"/>
            </a:xfrm>
            <a:custGeom>
              <a:avLst/>
              <a:gdLst>
                <a:gd name="connsiteX0" fmla="*/ 0 w 2090737"/>
                <a:gd name="connsiteY0" fmla="*/ 24273 h 167148"/>
                <a:gd name="connsiteX1" fmla="*/ 419100 w 2090737"/>
                <a:gd name="connsiteY1" fmla="*/ 38560 h 167148"/>
                <a:gd name="connsiteX2" fmla="*/ 800100 w 2090737"/>
                <a:gd name="connsiteY2" fmla="*/ 460 h 167148"/>
                <a:gd name="connsiteX3" fmla="*/ 1219200 w 2090737"/>
                <a:gd name="connsiteY3" fmla="*/ 43323 h 167148"/>
                <a:gd name="connsiteX4" fmla="*/ 1562100 w 2090737"/>
                <a:gd name="connsiteY4" fmla="*/ 460 h 167148"/>
                <a:gd name="connsiteX5" fmla="*/ 1928812 w 2090737"/>
                <a:gd name="connsiteY5" fmla="*/ 19510 h 167148"/>
                <a:gd name="connsiteX6" fmla="*/ 2047875 w 2090737"/>
                <a:gd name="connsiteY6" fmla="*/ 24273 h 167148"/>
                <a:gd name="connsiteX7" fmla="*/ 2090737 w 2090737"/>
                <a:gd name="connsiteY7" fmla="*/ 167148 h 167148"/>
                <a:gd name="connsiteX8" fmla="*/ 2090737 w 2090737"/>
                <a:gd name="connsiteY8" fmla="*/ 167148 h 167148"/>
                <a:gd name="connsiteX0" fmla="*/ 42456 w 2133193"/>
                <a:gd name="connsiteY0" fmla="*/ 24273 h 167148"/>
                <a:gd name="connsiteX1" fmla="*/ 28168 w 2133193"/>
                <a:gd name="connsiteY1" fmla="*/ 19510 h 167148"/>
                <a:gd name="connsiteX2" fmla="*/ 461556 w 2133193"/>
                <a:gd name="connsiteY2" fmla="*/ 38560 h 167148"/>
                <a:gd name="connsiteX3" fmla="*/ 842556 w 2133193"/>
                <a:gd name="connsiteY3" fmla="*/ 460 h 167148"/>
                <a:gd name="connsiteX4" fmla="*/ 1261656 w 2133193"/>
                <a:gd name="connsiteY4" fmla="*/ 43323 h 167148"/>
                <a:gd name="connsiteX5" fmla="*/ 1604556 w 2133193"/>
                <a:gd name="connsiteY5" fmla="*/ 460 h 167148"/>
                <a:gd name="connsiteX6" fmla="*/ 1971268 w 2133193"/>
                <a:gd name="connsiteY6" fmla="*/ 19510 h 167148"/>
                <a:gd name="connsiteX7" fmla="*/ 2090331 w 2133193"/>
                <a:gd name="connsiteY7" fmla="*/ 24273 h 167148"/>
                <a:gd name="connsiteX8" fmla="*/ 2133193 w 2133193"/>
                <a:gd name="connsiteY8" fmla="*/ 167148 h 167148"/>
                <a:gd name="connsiteX9" fmla="*/ 2133193 w 2133193"/>
                <a:gd name="connsiteY9" fmla="*/ 167148 h 167148"/>
                <a:gd name="connsiteX0" fmla="*/ 148098 w 2119773"/>
                <a:gd name="connsiteY0" fmla="*/ 4 h 247654"/>
                <a:gd name="connsiteX1" fmla="*/ 14748 w 2119773"/>
                <a:gd name="connsiteY1" fmla="*/ 100016 h 247654"/>
                <a:gd name="connsiteX2" fmla="*/ 448136 w 2119773"/>
                <a:gd name="connsiteY2" fmla="*/ 119066 h 247654"/>
                <a:gd name="connsiteX3" fmla="*/ 829136 w 2119773"/>
                <a:gd name="connsiteY3" fmla="*/ 80966 h 247654"/>
                <a:gd name="connsiteX4" fmla="*/ 1248236 w 2119773"/>
                <a:gd name="connsiteY4" fmla="*/ 123829 h 247654"/>
                <a:gd name="connsiteX5" fmla="*/ 1591136 w 2119773"/>
                <a:gd name="connsiteY5" fmla="*/ 80966 h 247654"/>
                <a:gd name="connsiteX6" fmla="*/ 1957848 w 2119773"/>
                <a:gd name="connsiteY6" fmla="*/ 100016 h 247654"/>
                <a:gd name="connsiteX7" fmla="*/ 2076911 w 2119773"/>
                <a:gd name="connsiteY7" fmla="*/ 104779 h 247654"/>
                <a:gd name="connsiteX8" fmla="*/ 2119773 w 2119773"/>
                <a:gd name="connsiteY8" fmla="*/ 247654 h 247654"/>
                <a:gd name="connsiteX9" fmla="*/ 2119773 w 2119773"/>
                <a:gd name="connsiteY9" fmla="*/ 247654 h 247654"/>
                <a:gd name="connsiteX0" fmla="*/ 18 w 2405081"/>
                <a:gd name="connsiteY0" fmla="*/ 52849 h 167149"/>
                <a:gd name="connsiteX1" fmla="*/ 300056 w 2405081"/>
                <a:gd name="connsiteY1" fmla="*/ 19511 h 167149"/>
                <a:gd name="connsiteX2" fmla="*/ 733444 w 2405081"/>
                <a:gd name="connsiteY2" fmla="*/ 38561 h 167149"/>
                <a:gd name="connsiteX3" fmla="*/ 1114444 w 2405081"/>
                <a:gd name="connsiteY3" fmla="*/ 461 h 167149"/>
                <a:gd name="connsiteX4" fmla="*/ 1533544 w 2405081"/>
                <a:gd name="connsiteY4" fmla="*/ 43324 h 167149"/>
                <a:gd name="connsiteX5" fmla="*/ 1876444 w 2405081"/>
                <a:gd name="connsiteY5" fmla="*/ 461 h 167149"/>
                <a:gd name="connsiteX6" fmla="*/ 2243156 w 2405081"/>
                <a:gd name="connsiteY6" fmla="*/ 19511 h 167149"/>
                <a:gd name="connsiteX7" fmla="*/ 2362219 w 2405081"/>
                <a:gd name="connsiteY7" fmla="*/ 24274 h 167149"/>
                <a:gd name="connsiteX8" fmla="*/ 2405081 w 2405081"/>
                <a:gd name="connsiteY8" fmla="*/ 167149 h 167149"/>
                <a:gd name="connsiteX9" fmla="*/ 2405081 w 2405081"/>
                <a:gd name="connsiteY9" fmla="*/ 167149 h 16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081" h="167149">
                  <a:moveTo>
                    <a:pt x="18" y="52849"/>
                  </a:moveTo>
                  <a:cubicBezTo>
                    <a:pt x="-2363" y="52055"/>
                    <a:pt x="230206" y="17130"/>
                    <a:pt x="300056" y="19511"/>
                  </a:cubicBezTo>
                  <a:cubicBezTo>
                    <a:pt x="369906" y="21892"/>
                    <a:pt x="597713" y="41736"/>
                    <a:pt x="733444" y="38561"/>
                  </a:cubicBezTo>
                  <a:cubicBezTo>
                    <a:pt x="869175" y="35386"/>
                    <a:pt x="981094" y="-333"/>
                    <a:pt x="1114444" y="461"/>
                  </a:cubicBezTo>
                  <a:cubicBezTo>
                    <a:pt x="1247794" y="1255"/>
                    <a:pt x="1406544" y="43324"/>
                    <a:pt x="1533544" y="43324"/>
                  </a:cubicBezTo>
                  <a:cubicBezTo>
                    <a:pt x="1660544" y="43324"/>
                    <a:pt x="1758175" y="4430"/>
                    <a:pt x="1876444" y="461"/>
                  </a:cubicBezTo>
                  <a:cubicBezTo>
                    <a:pt x="1994713" y="-3508"/>
                    <a:pt x="2243156" y="19511"/>
                    <a:pt x="2243156" y="19511"/>
                  </a:cubicBezTo>
                  <a:cubicBezTo>
                    <a:pt x="2324119" y="23480"/>
                    <a:pt x="2335231" y="-332"/>
                    <a:pt x="2362219" y="24274"/>
                  </a:cubicBezTo>
                  <a:cubicBezTo>
                    <a:pt x="2389207" y="48880"/>
                    <a:pt x="2405081" y="167149"/>
                    <a:pt x="2405081" y="167149"/>
                  </a:cubicBezTo>
                  <a:lnTo>
                    <a:pt x="2405081" y="16714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5852953" y="1373732"/>
              <a:ext cx="474127" cy="2501564"/>
            </a:xfrm>
            <a:custGeom>
              <a:avLst/>
              <a:gdLst>
                <a:gd name="connsiteX0" fmla="*/ 0 w 576090"/>
                <a:gd name="connsiteY0" fmla="*/ 3224213 h 3224213"/>
                <a:gd name="connsiteX1" fmla="*/ 42863 w 576090"/>
                <a:gd name="connsiteY1" fmla="*/ 3095625 h 3224213"/>
                <a:gd name="connsiteX2" fmla="*/ 195263 w 576090"/>
                <a:gd name="connsiteY2" fmla="*/ 3062288 h 3224213"/>
                <a:gd name="connsiteX3" fmla="*/ 385763 w 576090"/>
                <a:gd name="connsiteY3" fmla="*/ 2928938 h 3224213"/>
                <a:gd name="connsiteX4" fmla="*/ 509588 w 576090"/>
                <a:gd name="connsiteY4" fmla="*/ 2443163 h 3224213"/>
                <a:gd name="connsiteX5" fmla="*/ 571500 w 576090"/>
                <a:gd name="connsiteY5" fmla="*/ 533400 h 3224213"/>
                <a:gd name="connsiteX6" fmla="*/ 566738 w 576090"/>
                <a:gd name="connsiteY6" fmla="*/ 0 h 3224213"/>
                <a:gd name="connsiteX0" fmla="*/ 0 w 571500"/>
                <a:gd name="connsiteY0" fmla="*/ 2690813 h 2690813"/>
                <a:gd name="connsiteX1" fmla="*/ 42863 w 571500"/>
                <a:gd name="connsiteY1" fmla="*/ 2562225 h 2690813"/>
                <a:gd name="connsiteX2" fmla="*/ 195263 w 571500"/>
                <a:gd name="connsiteY2" fmla="*/ 2528888 h 2690813"/>
                <a:gd name="connsiteX3" fmla="*/ 385763 w 571500"/>
                <a:gd name="connsiteY3" fmla="*/ 2395538 h 2690813"/>
                <a:gd name="connsiteX4" fmla="*/ 509588 w 571500"/>
                <a:gd name="connsiteY4" fmla="*/ 1909763 h 2690813"/>
                <a:gd name="connsiteX5" fmla="*/ 571500 w 571500"/>
                <a:gd name="connsiteY5" fmla="*/ 0 h 2690813"/>
                <a:gd name="connsiteX0" fmla="*/ 0 w 569119"/>
                <a:gd name="connsiteY0" fmla="*/ 3002757 h 3002757"/>
                <a:gd name="connsiteX1" fmla="*/ 42863 w 569119"/>
                <a:gd name="connsiteY1" fmla="*/ 2874169 h 3002757"/>
                <a:gd name="connsiteX2" fmla="*/ 195263 w 569119"/>
                <a:gd name="connsiteY2" fmla="*/ 2840832 h 3002757"/>
                <a:gd name="connsiteX3" fmla="*/ 385763 w 569119"/>
                <a:gd name="connsiteY3" fmla="*/ 2707482 h 3002757"/>
                <a:gd name="connsiteX4" fmla="*/ 509588 w 569119"/>
                <a:gd name="connsiteY4" fmla="*/ 2221707 h 3002757"/>
                <a:gd name="connsiteX5" fmla="*/ 569119 w 569119"/>
                <a:gd name="connsiteY5" fmla="*/ 0 h 30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119" h="3002757">
                  <a:moveTo>
                    <a:pt x="0" y="3002757"/>
                  </a:moveTo>
                  <a:cubicBezTo>
                    <a:pt x="5159" y="2951956"/>
                    <a:pt x="10319" y="2901156"/>
                    <a:pt x="42863" y="2874169"/>
                  </a:cubicBezTo>
                  <a:cubicBezTo>
                    <a:pt x="75407" y="2847182"/>
                    <a:pt x="138113" y="2868613"/>
                    <a:pt x="195263" y="2840832"/>
                  </a:cubicBezTo>
                  <a:cubicBezTo>
                    <a:pt x="252413" y="2813051"/>
                    <a:pt x="333376" y="2810669"/>
                    <a:pt x="385763" y="2707482"/>
                  </a:cubicBezTo>
                  <a:cubicBezTo>
                    <a:pt x="438150" y="2604295"/>
                    <a:pt x="479029" y="2672954"/>
                    <a:pt x="509588" y="2221707"/>
                  </a:cubicBezTo>
                  <a:cubicBezTo>
                    <a:pt x="540147" y="1770460"/>
                    <a:pt x="559594" y="407194"/>
                    <a:pt x="5691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6327079" y="1369765"/>
              <a:ext cx="2497595" cy="2392189"/>
            </a:xfrm>
            <a:custGeom>
              <a:avLst/>
              <a:gdLst>
                <a:gd name="connsiteX0" fmla="*/ 0 w 2652713"/>
                <a:gd name="connsiteY0" fmla="*/ 0 h 2559526"/>
                <a:gd name="connsiteX1" fmla="*/ 57150 w 2652713"/>
                <a:gd name="connsiteY1" fmla="*/ 1833562 h 2559526"/>
                <a:gd name="connsiteX2" fmla="*/ 209550 w 2652713"/>
                <a:gd name="connsiteY2" fmla="*/ 2443162 h 2559526"/>
                <a:gd name="connsiteX3" fmla="*/ 866775 w 2652713"/>
                <a:gd name="connsiteY3" fmla="*/ 2557462 h 2559526"/>
                <a:gd name="connsiteX4" fmla="*/ 1300163 w 2652713"/>
                <a:gd name="connsiteY4" fmla="*/ 2519362 h 2559526"/>
                <a:gd name="connsiteX5" fmla="*/ 1900238 w 2652713"/>
                <a:gd name="connsiteY5" fmla="*/ 2552700 h 2559526"/>
                <a:gd name="connsiteX6" fmla="*/ 2252663 w 2652713"/>
                <a:gd name="connsiteY6" fmla="*/ 2509837 h 2559526"/>
                <a:gd name="connsiteX7" fmla="*/ 2652713 w 2652713"/>
                <a:gd name="connsiteY7" fmla="*/ 2557462 h 2559526"/>
                <a:gd name="connsiteX0" fmla="*/ 0 w 2683750"/>
                <a:gd name="connsiteY0" fmla="*/ 0 h 2560989"/>
                <a:gd name="connsiteX1" fmla="*/ 57150 w 2683750"/>
                <a:gd name="connsiteY1" fmla="*/ 1833562 h 2560989"/>
                <a:gd name="connsiteX2" fmla="*/ 209550 w 2683750"/>
                <a:gd name="connsiteY2" fmla="*/ 2443162 h 2560989"/>
                <a:gd name="connsiteX3" fmla="*/ 866775 w 2683750"/>
                <a:gd name="connsiteY3" fmla="*/ 2557462 h 2560989"/>
                <a:gd name="connsiteX4" fmla="*/ 1300163 w 2683750"/>
                <a:gd name="connsiteY4" fmla="*/ 2519362 h 2560989"/>
                <a:gd name="connsiteX5" fmla="*/ 1900238 w 2683750"/>
                <a:gd name="connsiteY5" fmla="*/ 2552700 h 2560989"/>
                <a:gd name="connsiteX6" fmla="*/ 2252663 w 2683750"/>
                <a:gd name="connsiteY6" fmla="*/ 2509837 h 2560989"/>
                <a:gd name="connsiteX7" fmla="*/ 2652713 w 2683750"/>
                <a:gd name="connsiteY7" fmla="*/ 2557462 h 2560989"/>
                <a:gd name="connsiteX8" fmla="*/ 2657475 w 2683750"/>
                <a:gd name="connsiteY8" fmla="*/ 2557462 h 2560989"/>
                <a:gd name="connsiteX0" fmla="*/ 0 w 2657475"/>
                <a:gd name="connsiteY0" fmla="*/ 0 h 2559526"/>
                <a:gd name="connsiteX1" fmla="*/ 57150 w 2657475"/>
                <a:gd name="connsiteY1" fmla="*/ 1833562 h 2559526"/>
                <a:gd name="connsiteX2" fmla="*/ 209550 w 2657475"/>
                <a:gd name="connsiteY2" fmla="*/ 2443162 h 2559526"/>
                <a:gd name="connsiteX3" fmla="*/ 866775 w 2657475"/>
                <a:gd name="connsiteY3" fmla="*/ 2557462 h 2559526"/>
                <a:gd name="connsiteX4" fmla="*/ 1300163 w 2657475"/>
                <a:gd name="connsiteY4" fmla="*/ 2519362 h 2559526"/>
                <a:gd name="connsiteX5" fmla="*/ 1900238 w 2657475"/>
                <a:gd name="connsiteY5" fmla="*/ 2552700 h 2559526"/>
                <a:gd name="connsiteX6" fmla="*/ 2252663 w 2657475"/>
                <a:gd name="connsiteY6" fmla="*/ 2509837 h 2559526"/>
                <a:gd name="connsiteX7" fmla="*/ 2528888 w 2657475"/>
                <a:gd name="connsiteY7" fmla="*/ 2500312 h 2559526"/>
                <a:gd name="connsiteX8" fmla="*/ 2657475 w 2657475"/>
                <a:gd name="connsiteY8" fmla="*/ 2557462 h 2559526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28888 w 3028950"/>
                <a:gd name="connsiteY7" fmla="*/ 2500312 h 2590799"/>
                <a:gd name="connsiteX8" fmla="*/ 3028950 w 3028950"/>
                <a:gd name="connsiteY8" fmla="*/ 2590799 h 2590799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76513 w 3028950"/>
                <a:gd name="connsiteY7" fmla="*/ 2538412 h 2590799"/>
                <a:gd name="connsiteX8" fmla="*/ 3028950 w 3028950"/>
                <a:gd name="connsiteY8" fmla="*/ 2590799 h 2590799"/>
                <a:gd name="connsiteX0" fmla="*/ 0 w 3048000"/>
                <a:gd name="connsiteY0" fmla="*/ 0 h 2586037"/>
                <a:gd name="connsiteX1" fmla="*/ 57150 w 3048000"/>
                <a:gd name="connsiteY1" fmla="*/ 1833562 h 2586037"/>
                <a:gd name="connsiteX2" fmla="*/ 209550 w 3048000"/>
                <a:gd name="connsiteY2" fmla="*/ 2443162 h 2586037"/>
                <a:gd name="connsiteX3" fmla="*/ 866775 w 3048000"/>
                <a:gd name="connsiteY3" fmla="*/ 2557462 h 2586037"/>
                <a:gd name="connsiteX4" fmla="*/ 1300163 w 3048000"/>
                <a:gd name="connsiteY4" fmla="*/ 2519362 h 2586037"/>
                <a:gd name="connsiteX5" fmla="*/ 1900238 w 3048000"/>
                <a:gd name="connsiteY5" fmla="*/ 2552700 h 2586037"/>
                <a:gd name="connsiteX6" fmla="*/ 2252663 w 3048000"/>
                <a:gd name="connsiteY6" fmla="*/ 2509837 h 2586037"/>
                <a:gd name="connsiteX7" fmla="*/ 2576513 w 3048000"/>
                <a:gd name="connsiteY7" fmla="*/ 2538412 h 2586037"/>
                <a:gd name="connsiteX8" fmla="*/ 3048000 w 3048000"/>
                <a:gd name="connsiteY8" fmla="*/ 2586037 h 2586037"/>
                <a:gd name="connsiteX0" fmla="*/ 0 w 3024187"/>
                <a:gd name="connsiteY0" fmla="*/ 0 h 2586037"/>
                <a:gd name="connsiteX1" fmla="*/ 57150 w 3024187"/>
                <a:gd name="connsiteY1" fmla="*/ 1833562 h 2586037"/>
                <a:gd name="connsiteX2" fmla="*/ 209550 w 3024187"/>
                <a:gd name="connsiteY2" fmla="*/ 2443162 h 2586037"/>
                <a:gd name="connsiteX3" fmla="*/ 866775 w 3024187"/>
                <a:gd name="connsiteY3" fmla="*/ 2557462 h 2586037"/>
                <a:gd name="connsiteX4" fmla="*/ 1300163 w 3024187"/>
                <a:gd name="connsiteY4" fmla="*/ 2519362 h 2586037"/>
                <a:gd name="connsiteX5" fmla="*/ 1900238 w 3024187"/>
                <a:gd name="connsiteY5" fmla="*/ 2552700 h 2586037"/>
                <a:gd name="connsiteX6" fmla="*/ 2252663 w 3024187"/>
                <a:gd name="connsiteY6" fmla="*/ 2509837 h 2586037"/>
                <a:gd name="connsiteX7" fmla="*/ 2576513 w 3024187"/>
                <a:gd name="connsiteY7" fmla="*/ 2538412 h 2586037"/>
                <a:gd name="connsiteX8" fmla="*/ 3024187 w 3024187"/>
                <a:gd name="connsiteY8" fmla="*/ 2586037 h 2586037"/>
                <a:gd name="connsiteX0" fmla="*/ 0 w 2988468"/>
                <a:gd name="connsiteY0" fmla="*/ 0 h 2583656"/>
                <a:gd name="connsiteX1" fmla="*/ 57150 w 2988468"/>
                <a:gd name="connsiteY1" fmla="*/ 1833562 h 2583656"/>
                <a:gd name="connsiteX2" fmla="*/ 209550 w 2988468"/>
                <a:gd name="connsiteY2" fmla="*/ 2443162 h 2583656"/>
                <a:gd name="connsiteX3" fmla="*/ 866775 w 2988468"/>
                <a:gd name="connsiteY3" fmla="*/ 2557462 h 2583656"/>
                <a:gd name="connsiteX4" fmla="*/ 1300163 w 2988468"/>
                <a:gd name="connsiteY4" fmla="*/ 2519362 h 2583656"/>
                <a:gd name="connsiteX5" fmla="*/ 1900238 w 2988468"/>
                <a:gd name="connsiteY5" fmla="*/ 2552700 h 2583656"/>
                <a:gd name="connsiteX6" fmla="*/ 2252663 w 2988468"/>
                <a:gd name="connsiteY6" fmla="*/ 2509837 h 2583656"/>
                <a:gd name="connsiteX7" fmla="*/ 2576513 w 2988468"/>
                <a:gd name="connsiteY7" fmla="*/ 2538412 h 2583656"/>
                <a:gd name="connsiteX8" fmla="*/ 2988468 w 2988468"/>
                <a:gd name="connsiteY8" fmla="*/ 2583656 h 258365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7993"/>
                <a:gd name="connsiteY0" fmla="*/ 0 h 2871469"/>
                <a:gd name="connsiteX1" fmla="*/ 59531 w 2997993"/>
                <a:gd name="connsiteY1" fmla="*/ 2145505 h 2871469"/>
                <a:gd name="connsiteX2" fmla="*/ 211931 w 2997993"/>
                <a:gd name="connsiteY2" fmla="*/ 2755105 h 2871469"/>
                <a:gd name="connsiteX3" fmla="*/ 869156 w 2997993"/>
                <a:gd name="connsiteY3" fmla="*/ 2869405 h 2871469"/>
                <a:gd name="connsiteX4" fmla="*/ 1302544 w 2997993"/>
                <a:gd name="connsiteY4" fmla="*/ 2831305 h 2871469"/>
                <a:gd name="connsiteX5" fmla="*/ 1902619 w 2997993"/>
                <a:gd name="connsiteY5" fmla="*/ 2864643 h 2871469"/>
                <a:gd name="connsiteX6" fmla="*/ 2255044 w 2997993"/>
                <a:gd name="connsiteY6" fmla="*/ 2821780 h 2871469"/>
                <a:gd name="connsiteX7" fmla="*/ 2578894 w 2997993"/>
                <a:gd name="connsiteY7" fmla="*/ 2850355 h 2871469"/>
                <a:gd name="connsiteX8" fmla="*/ 2997993 w 2997993"/>
                <a:gd name="connsiteY8" fmla="*/ 2771774 h 2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7993" h="2871469">
                  <a:moveTo>
                    <a:pt x="0" y="0"/>
                  </a:moveTo>
                  <a:cubicBezTo>
                    <a:pt x="11112" y="713184"/>
                    <a:pt x="24209" y="1686321"/>
                    <a:pt x="59531" y="2145505"/>
                  </a:cubicBezTo>
                  <a:cubicBezTo>
                    <a:pt x="94853" y="2604689"/>
                    <a:pt x="76994" y="2634455"/>
                    <a:pt x="211931" y="2755105"/>
                  </a:cubicBezTo>
                  <a:cubicBezTo>
                    <a:pt x="346868" y="2875755"/>
                    <a:pt x="687387" y="2856705"/>
                    <a:pt x="869156" y="2869405"/>
                  </a:cubicBezTo>
                  <a:cubicBezTo>
                    <a:pt x="1050925" y="2882105"/>
                    <a:pt x="1130300" y="2832099"/>
                    <a:pt x="1302544" y="2831305"/>
                  </a:cubicBezTo>
                  <a:cubicBezTo>
                    <a:pt x="1474788" y="2830511"/>
                    <a:pt x="1743869" y="2866230"/>
                    <a:pt x="1902619" y="2864643"/>
                  </a:cubicBezTo>
                  <a:cubicBezTo>
                    <a:pt x="2061369" y="2863056"/>
                    <a:pt x="2142332" y="2824161"/>
                    <a:pt x="2255044" y="2821780"/>
                  </a:cubicBezTo>
                  <a:cubicBezTo>
                    <a:pt x="2367756" y="2819399"/>
                    <a:pt x="2436812" y="2850752"/>
                    <a:pt x="2578894" y="2850355"/>
                  </a:cubicBezTo>
                  <a:cubicBezTo>
                    <a:pt x="2740025" y="2840829"/>
                    <a:pt x="2858293" y="2797968"/>
                    <a:pt x="2997993" y="277177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5400000">
              <a:off x="3573007" y="368904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5400000">
              <a:off x="3573006" y="3408456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 rot="5400000">
              <a:off x="3573005" y="3127862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5400000">
              <a:off x="3573652" y="284726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3573652" y="2564761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3573652" y="2284167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5400000">
              <a:off x="3573005" y="2003573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3573005" y="1722978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3573005" y="1442384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5400000">
              <a:off x="2322586" y="2573544"/>
              <a:ext cx="2625324" cy="157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4894774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545551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016262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6577228" y="3884409"/>
              <a:ext cx="280372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7137750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7698716" y="3884409"/>
              <a:ext cx="280372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25923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334031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3773287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39609" y="3884409"/>
              <a:ext cx="280593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053659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4614403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175146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5735890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296634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685737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418122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7978866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7698716" y="1533324"/>
              <a:ext cx="66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rgbClr val="FF0000"/>
                  </a:solidFill>
                </a:rPr>
                <a:t>cones</a:t>
              </a:r>
              <a:endParaRPr lang="pt-BR" sz="1600" dirty="0">
                <a:solidFill>
                  <a:srgbClr val="FF0000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7698716" y="1731742"/>
              <a:ext cx="1102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accent1"/>
                  </a:solidFill>
                </a:rPr>
                <a:t>bastonetes</a:t>
              </a:r>
              <a:endParaRPr lang="pt-BR" sz="16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250015" y="1048216"/>
              <a:ext cx="1116203" cy="318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Ponto cego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2"/>
            </p:cNvCxnSpPr>
            <p:nvPr/>
          </p:nvCxnSpPr>
          <p:spPr>
            <a:xfrm>
              <a:off x="5808118" y="1367140"/>
              <a:ext cx="0" cy="302198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3632987" y="3944392"/>
              <a:ext cx="5327511" cy="179947"/>
              <a:chOff x="1783434" y="4097728"/>
              <a:chExt cx="6394888" cy="216000"/>
            </a:xfrm>
            <a:solidFill>
              <a:schemeClr val="tx1"/>
            </a:solidFill>
          </p:grpSpPr>
          <p:sp>
            <p:nvSpPr>
              <p:cNvPr id="58" name="Retângulo 57"/>
              <p:cNvSpPr/>
              <p:nvPr/>
            </p:nvSpPr>
            <p:spPr>
              <a:xfrm>
                <a:off x="1783434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90⁰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346642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40⁰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413951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20⁰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81260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tângulo 61"/>
              <p:cNvSpPr/>
              <p:nvPr/>
            </p:nvSpPr>
            <p:spPr>
              <a:xfrm>
                <a:off x="548569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20⁰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615878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40⁰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683187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60⁰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750496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80⁰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79333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60⁰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>
              <a:xfrm>
                <a:off x="212024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80⁰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7841512" y="4097728"/>
                <a:ext cx="336810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90⁰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245679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70⁰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312988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50⁰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380297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30⁰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47606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10⁰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14915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10⁰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82224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30⁰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649533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50⁰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16842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70⁰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Retângulo 47"/>
            <p:cNvSpPr/>
            <p:nvPr/>
          </p:nvSpPr>
          <p:spPr>
            <a:xfrm rot="5400000">
              <a:off x="3181578" y="3243519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20.000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5400000">
              <a:off x="3181578" y="2962926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40.000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5400000">
              <a:off x="3181578" y="2682332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60.000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5400000">
              <a:off x="3181578" y="2401738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80.000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5400000">
              <a:off x="3181578" y="2119230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100.000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5400000">
              <a:off x="3181578" y="1838637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120.000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5400000">
              <a:off x="3181578" y="1558043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140.000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5400000">
              <a:off x="3181578" y="1277448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160.000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5400000">
              <a:off x="3181578" y="996854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180.000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5400000">
              <a:off x="3181579" y="3525760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958688" y="4381055"/>
              <a:ext cx="6758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0" bIns="0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Fóvea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Conector de seta reta 76"/>
            <p:cNvCxnSpPr>
              <a:stCxn id="8" idx="0"/>
              <a:endCxn id="61" idx="2"/>
            </p:cNvCxnSpPr>
            <p:nvPr/>
          </p:nvCxnSpPr>
          <p:spPr>
            <a:xfrm flipV="1">
              <a:off x="6296634" y="4124339"/>
              <a:ext cx="222" cy="256716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0" y="1628001"/>
            <a:ext cx="3779914" cy="2232011"/>
            <a:chOff x="0" y="1628001"/>
            <a:chExt cx="3779914" cy="22320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/>
            <a:stretch/>
          </p:blipFill>
          <p:spPr bwMode="auto">
            <a:xfrm>
              <a:off x="0" y="1628001"/>
              <a:ext cx="3779914" cy="223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9" t="70661" r="44989" b="20768"/>
            <a:stretch/>
          </p:blipFill>
          <p:spPr bwMode="auto">
            <a:xfrm>
              <a:off x="1156938" y="3353160"/>
              <a:ext cx="938212" cy="19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50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4889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1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58502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18" name="Paralelogramo 17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Paralelogramo 19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Grupo 22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 23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5" name="Conector reto 24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37" name="Retângulo 36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Triângulo isósceles 37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ubo 26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strela de 12 Pontos 28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de seta reta 29"/>
            <p:cNvCxnSpPr>
              <a:stCxn id="29" idx="6"/>
              <a:endCxn id="38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>
              <a:stCxn id="29" idx="6"/>
              <a:endCxn id="37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>
              <a:stCxn id="38" idx="0"/>
              <a:endCxn id="41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>
              <a:stCxn id="37" idx="2"/>
              <a:endCxn id="40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ângulo 33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o 35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3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82311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3765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56366"/>
              </p:ext>
            </p:extLst>
          </p:nvPr>
        </p:nvGraphicFramePr>
        <p:xfrm>
          <a:off x="5799712" y="1549832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982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3096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rgbClr val="FFFFFF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97504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996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7755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35914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19132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6297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2617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01860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867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65145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22760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016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958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699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43637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6450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7435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37290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64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16927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435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581726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5734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5944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66676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2305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0016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068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192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03482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2860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0037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83978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16200000">
            <a:off x="2766611" y="1414236"/>
            <a:ext cx="3610779" cy="2525150"/>
            <a:chOff x="2051720" y="799108"/>
            <a:chExt cx="4536504" cy="3172544"/>
          </a:xfrm>
        </p:grpSpPr>
        <p:sp>
          <p:nvSpPr>
            <p:cNvPr id="13" name="Retângulo 12"/>
            <p:cNvSpPr/>
            <p:nvPr/>
          </p:nvSpPr>
          <p:spPr>
            <a:xfrm>
              <a:off x="3180174" y="799108"/>
              <a:ext cx="1656184" cy="216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3012484" y="1015132"/>
              <a:ext cx="1991564" cy="2060674"/>
            </a:xfrm>
            <a:prstGeom prst="roundRect">
              <a:avLst>
                <a:gd name="adj" fmla="val 614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940475" y="3057252"/>
              <a:ext cx="2135582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2746648" y="2436609"/>
              <a:ext cx="2689448" cy="914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51720" y="2643758"/>
              <a:ext cx="4536504" cy="1152128"/>
            </a:xfrm>
            <a:prstGeom prst="roundRect">
              <a:avLst>
                <a:gd name="adj" fmla="val 239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662499" y="2870143"/>
              <a:ext cx="698376" cy="698376"/>
            </a:xfrm>
            <a:prstGeom prst="ellipse">
              <a:avLst/>
            </a:prstGeom>
            <a:solidFill>
              <a:srgbClr val="999999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2700000">
              <a:off x="4788794" y="3368209"/>
              <a:ext cx="237728" cy="231428"/>
            </a:xfrm>
            <a:prstGeom prst="rect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2115463" y="2751770"/>
              <a:ext cx="935122" cy="935122"/>
              <a:chOff x="2077363" y="2751770"/>
              <a:chExt cx="935122" cy="935122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077363" y="2751770"/>
                <a:ext cx="935122" cy="935122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2195736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Elipse 20"/>
            <p:cNvSpPr/>
            <p:nvPr/>
          </p:nvSpPr>
          <p:spPr>
            <a:xfrm>
              <a:off x="4824028" y="2870143"/>
              <a:ext cx="698376" cy="698376"/>
            </a:xfrm>
            <a:prstGeom prst="ellipse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2700000">
              <a:off x="4823722" y="3343240"/>
              <a:ext cx="212808" cy="240162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301248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316850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32451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480535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3636552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3792569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948586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104603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260620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16637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57265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72867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89604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 rot="5400000">
              <a:off x="3953297" y="1264925"/>
              <a:ext cx="108000" cy="19935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7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7088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97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7957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30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8704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1396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36924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3784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12699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15250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12916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478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76001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985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64413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2145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22793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063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2271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682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4691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46298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8683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e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32228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Dev\arvore_800x800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0" y="777173"/>
            <a:ext cx="2869200" cy="2869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ev\arvore_80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0" y="776950"/>
            <a:ext cx="2869200" cy="2869200"/>
          </a:xfrm>
          <a:prstGeom prst="rect">
            <a:avLst/>
          </a:prstGeom>
          <a:solidFill>
            <a:srgbClr val="663300">
              <a:alpha val="50000"/>
            </a:srgbClr>
          </a:solidFill>
          <a:ln>
            <a:solidFill>
              <a:schemeClr val="accent2"/>
            </a:solidFill>
          </a:ln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74117"/>
              </p:ext>
            </p:extLst>
          </p:nvPr>
        </p:nvGraphicFramePr>
        <p:xfrm>
          <a:off x="5418000" y="77177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Conector de seta reta 8"/>
          <p:cNvCxnSpPr/>
          <p:nvPr/>
        </p:nvCxnSpPr>
        <p:spPr>
          <a:xfrm flipV="1">
            <a:off x="2294948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467827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9292"/>
              </p:ext>
            </p:extLst>
          </p:nvPr>
        </p:nvGraphicFramePr>
        <p:xfrm>
          <a:off x="846000" y="77155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220125" y="3694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58995" y="24768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Δ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31584" y="2571973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1584" y="2751137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p>
                        <m:e>
                          <m:nary>
                            <m:nary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+1)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𝜒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𝛿𝜌𝛿𝜒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1799814" y="369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540902" y="36944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c+1</a:t>
            </a:r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437063" y="21271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176866" y="30735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l+1</a:t>
            </a:r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6948264" y="3667754"/>
            <a:ext cx="0" cy="21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193621" y="2661555"/>
            <a:ext cx="21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5436" y="381334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917142" y="2476889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695155" y="4701793"/>
            <a:ext cx="2448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i="1" dirty="0" smtClean="0">
                <a:solidFill>
                  <a:schemeClr val="bg1"/>
                </a:solidFill>
              </a:rPr>
              <a:t>Baseado em: Alan </a:t>
            </a:r>
            <a:r>
              <a:rPr lang="pt-BR" sz="1000" i="1" dirty="0" err="1" smtClean="0">
                <a:solidFill>
                  <a:schemeClr val="bg1"/>
                </a:solidFill>
              </a:rPr>
              <a:t>Peters</a:t>
            </a:r>
            <a:r>
              <a:rPr lang="pt-BR" sz="1000" i="1" dirty="0" smtClean="0">
                <a:solidFill>
                  <a:schemeClr val="bg1"/>
                </a:solidFill>
              </a:rPr>
              <a:t>, 2019</a:t>
            </a:r>
            <a:endParaRPr lang="pt-BR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20" name="Picture 12" descr="D:\UFV\Dev\per2020-sin392\sampling\arvore_512x512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1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B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Amostragem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38830"/>
              </p:ext>
            </p:extLst>
          </p:nvPr>
        </p:nvGraphicFramePr>
        <p:xfrm>
          <a:off x="7326000" y="705803"/>
          <a:ext cx="176400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</a:tblGrid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8208793" y="596712"/>
            <a:ext cx="111600" cy="198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267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discreta (amostrada)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B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3" name="Picture 5" descr="D:\UFV\Dev\per2020-sin392\sampling\arvore_512x512_gr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57824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da imagem em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4" descr="D:\UFV\Dev\per2020-sin392\sampling\arvore_512x512_gray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9" y="155049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25151"/>
              </p:ext>
            </p:extLst>
          </p:nvPr>
        </p:nvGraphicFramePr>
        <p:xfrm>
          <a:off x="6821599" y="1550497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</a:tblGrid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7807688" y="1423635"/>
            <a:ext cx="122400" cy="222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da imagem em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6813255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discreta (amostrada)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lchete esquerdo 11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1,7 </a:t>
            </a:r>
            <a:r>
              <a:rPr lang="pt-BR" sz="1400" dirty="0" err="1" smtClean="0">
                <a:solidFill>
                  <a:schemeClr val="bg1"/>
                </a:solidFill>
              </a:rPr>
              <a:t>pol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300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>
                <a:solidFill>
                  <a:schemeClr val="bg1"/>
                </a:solidFill>
              </a:rPr>
              <a:t> – 512 x </a:t>
            </a:r>
            <a:r>
              <a:rPr lang="pt-BR" sz="900" dirty="0" smtClean="0">
                <a:solidFill>
                  <a:schemeClr val="bg1"/>
                </a:solidFill>
              </a:rPr>
              <a:t>512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1,7 pol. a 150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256 x 256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75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128 x 128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</a:t>
            </a:r>
            <a:r>
              <a:rPr lang="pt-BR" sz="900" dirty="0" smtClean="0">
                <a:solidFill>
                  <a:schemeClr val="bg1"/>
                </a:solidFill>
              </a:rPr>
              <a:t>~38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</a:t>
            </a:r>
            <a:r>
              <a:rPr lang="pt-BR" sz="900" dirty="0">
                <a:solidFill>
                  <a:schemeClr val="bg1"/>
                </a:solidFill>
              </a:rPr>
              <a:t>64 </a:t>
            </a:r>
            <a:r>
              <a:rPr lang="pt-BR" sz="900" dirty="0" smtClean="0">
                <a:solidFill>
                  <a:schemeClr val="bg1"/>
                </a:solidFill>
              </a:rPr>
              <a:t>x 64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</a:t>
            </a:r>
            <a:r>
              <a:rPr lang="pt-BR" sz="900" dirty="0" smtClean="0">
                <a:solidFill>
                  <a:schemeClr val="bg1"/>
                </a:solidFill>
              </a:rPr>
              <a:t>19 </a:t>
            </a:r>
            <a:r>
              <a:rPr lang="pt-BR" sz="900" dirty="0" err="1">
                <a:solidFill>
                  <a:schemeClr val="bg1"/>
                </a:solidFill>
              </a:rPr>
              <a:t>ppi</a:t>
            </a:r>
            <a:r>
              <a:rPr lang="pt-BR" sz="900" dirty="0">
                <a:solidFill>
                  <a:schemeClr val="bg1"/>
                </a:solidFill>
              </a:rPr>
              <a:t> – 32 </a:t>
            </a:r>
            <a:r>
              <a:rPr lang="pt-BR" sz="900" dirty="0" smtClean="0">
                <a:solidFill>
                  <a:schemeClr val="bg1"/>
                </a:solidFill>
              </a:rPr>
              <a:t>x 32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0,85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256 x 256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1,7 pol.</a:t>
            </a:r>
          </a:p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512 x 512 pixels</a:t>
            </a:r>
          </a:p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300 </a:t>
            </a:r>
            <a:r>
              <a:rPr lang="pt-BR" sz="1050" dirty="0" err="1" smtClean="0">
                <a:solidFill>
                  <a:schemeClr val="bg1"/>
                </a:solidFill>
              </a:rPr>
              <a:t>ppi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0,43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128 x 128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0,21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64 x 64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>
                <a:solidFill>
                  <a:schemeClr val="bg1"/>
                </a:solidFill>
              </a:rPr>
              <a:t>0,11 pol.</a:t>
            </a:r>
          </a:p>
          <a:p>
            <a:r>
              <a:rPr lang="pt-BR" sz="700" dirty="0" smtClean="0">
                <a:solidFill>
                  <a:schemeClr val="bg1"/>
                </a:solidFill>
              </a:rPr>
              <a:t>32 x 32 pixels</a:t>
            </a:r>
          </a:p>
          <a:p>
            <a:r>
              <a:rPr lang="pt-BR" sz="700" dirty="0" smtClean="0">
                <a:solidFill>
                  <a:schemeClr val="bg1"/>
                </a:solidFill>
              </a:rPr>
              <a:t>300 </a:t>
            </a:r>
            <a:r>
              <a:rPr lang="pt-BR" sz="700" dirty="0" err="1" smtClean="0">
                <a:solidFill>
                  <a:schemeClr val="bg1"/>
                </a:solidFill>
              </a:rPr>
              <a:t>ppi</a:t>
            </a:r>
            <a:endParaRPr lang="pt-BR" sz="700" dirty="0">
              <a:solidFill>
                <a:schemeClr val="bg1"/>
              </a:solidFill>
            </a:endParaRPr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de </a:t>
            </a:r>
            <a:r>
              <a:rPr lang="pt-BR" dirty="0" smtClean="0"/>
              <a:t>intensidade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8</a:t>
            </a:r>
            <a:r>
              <a:rPr lang="pt-BR" sz="900" dirty="0" smtClean="0">
                <a:solidFill>
                  <a:schemeClr val="bg1"/>
                </a:solidFill>
              </a:rPr>
              <a:t> = 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7</a:t>
            </a:r>
            <a:r>
              <a:rPr lang="pt-BR" sz="900" dirty="0" smtClean="0">
                <a:solidFill>
                  <a:schemeClr val="bg1"/>
                </a:solidFill>
              </a:rPr>
              <a:t> = 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6</a:t>
            </a:r>
            <a:r>
              <a:rPr lang="pt-BR" sz="900" dirty="0" smtClean="0">
                <a:solidFill>
                  <a:schemeClr val="bg1"/>
                </a:solidFill>
              </a:rPr>
              <a:t> = 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5</a:t>
            </a:r>
            <a:r>
              <a:rPr lang="pt-BR" sz="900" dirty="0" smtClean="0">
                <a:solidFill>
                  <a:schemeClr val="bg1"/>
                </a:solidFill>
              </a:rPr>
              <a:t> = 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4</a:t>
            </a:r>
            <a:r>
              <a:rPr lang="pt-BR" sz="900" dirty="0" smtClean="0">
                <a:solidFill>
                  <a:schemeClr val="bg1"/>
                </a:solidFill>
              </a:rPr>
              <a:t> = 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3</a:t>
            </a:r>
            <a:r>
              <a:rPr lang="pt-BR" sz="900" dirty="0" smtClean="0">
                <a:solidFill>
                  <a:schemeClr val="bg1"/>
                </a:solidFill>
              </a:rPr>
              <a:t> = 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2</a:t>
            </a:r>
            <a:r>
              <a:rPr lang="pt-BR" sz="900" dirty="0" smtClean="0">
                <a:solidFill>
                  <a:schemeClr val="tx1"/>
                </a:solidFill>
              </a:rPr>
              <a:t> = 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bit. 2</a:t>
            </a:r>
            <a:r>
              <a:rPr lang="pt-BR" sz="900" baseline="30000" dirty="0" smtClean="0">
                <a:solidFill>
                  <a:schemeClr val="bg1"/>
                </a:solidFill>
              </a:rPr>
              <a:t>1</a:t>
            </a:r>
            <a:r>
              <a:rPr lang="pt-BR" sz="900" dirty="0" smtClean="0">
                <a:solidFill>
                  <a:schemeClr val="bg1"/>
                </a:solidFill>
              </a:rPr>
              <a:t> = 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 smtClean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Seção 2.1	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pPr lvl="1"/>
            <a:r>
              <a:rPr lang="pt-BR" dirty="0" smtClean="0"/>
              <a:t>Disponível na Biblioteca Virtual da Pearson.</a:t>
            </a:r>
          </a:p>
          <a:p>
            <a:pPr lvl="2"/>
            <a:r>
              <a:rPr lang="pt-BR" dirty="0" smtClean="0"/>
              <a:t>Seções: 2.1, 2.2, 2.3 e 2.4</a:t>
            </a:r>
          </a:p>
          <a:p>
            <a:endParaRPr lang="pt-BR" dirty="0" smtClean="0"/>
          </a:p>
          <a:p>
            <a:r>
              <a:rPr lang="en-US" dirty="0" smtClean="0"/>
              <a:t>Alan Peters. Lectures on Image Processing.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3"/>
              </a:rPr>
              <a:t>https://archive.org/details/Lectures_on_Image_Processing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pt-BR" dirty="0" smtClean="0"/>
              <a:t>J. E. R. Queiroz, H. M. Gomes. Introdução ao Processamento Digital de Imagens. RITA. v. 13, 2006.</a:t>
            </a:r>
          </a:p>
          <a:p>
            <a:pPr lvl="1"/>
            <a:r>
              <a:rPr lang="pt-BR" dirty="0" smtClean="0">
                <a:hlinkClick r:id="rId4"/>
              </a:rPr>
              <a:t>http://www.dsc.ufcg.edu.br/~hmg/disciplinas/graduacao/vc-2016.2/Rita-Tutorial-PDI.pdf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Seção 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complementar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Felipe Arruda. Vídeo explica como funciona o sensor CCD das câmeras digitais. </a:t>
            </a:r>
            <a:r>
              <a:rPr lang="pt-BR" dirty="0" err="1" smtClean="0"/>
              <a:t>Tecmundo</a:t>
            </a:r>
            <a:r>
              <a:rPr lang="pt-BR" dirty="0" smtClean="0"/>
              <a:t>, 2012.</a:t>
            </a:r>
          </a:p>
          <a:p>
            <a:pPr lvl="1"/>
            <a:r>
              <a:rPr lang="pt-BR" dirty="0" smtClean="0">
                <a:hlinkClick r:id="rId2"/>
              </a:rPr>
              <a:t>https://www.tecmundo.com.br/fotografia-e-design/23626-video-explica-como-funciona-o-sensor-ccd-das-cameras-digitais.htm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Bill </a:t>
            </a:r>
            <a:r>
              <a:rPr lang="pt-BR" dirty="0" err="1" smtClean="0"/>
              <a:t>Hammack</a:t>
            </a:r>
            <a:r>
              <a:rPr lang="pt-BR" dirty="0" smtClean="0"/>
              <a:t>. </a:t>
            </a:r>
            <a:r>
              <a:rPr lang="en-US" dirty="0" smtClean="0"/>
              <a:t>CCD: The heart of a digital camera (how a charge-coupled device works). YouTube. Canal: </a:t>
            </a:r>
            <a:r>
              <a:rPr lang="pt-BR" dirty="0" err="1" smtClean="0"/>
              <a:t>engineerguy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https://www.youtube.com/watch?v=wsdmt0De8Hw&amp;feature=youtu.be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Raymond Siri. CMOS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https://vimeo.com/103279734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Raymond Siri. CCD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5"/>
              </a:rPr>
              <a:t>https://vimeo.com/103279733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Rafael </a:t>
            </a:r>
            <a:r>
              <a:rPr lang="pt-BR" dirty="0" err="1" smtClean="0"/>
              <a:t>Helerbrock</a:t>
            </a:r>
            <a:r>
              <a:rPr lang="pt-BR" dirty="0" smtClean="0"/>
              <a:t>. </a:t>
            </a:r>
            <a:r>
              <a:rPr lang="pt-BR" b="1" dirty="0" smtClean="0"/>
              <a:t>Quais são os limites da visão humana? </a:t>
            </a:r>
            <a:r>
              <a:rPr lang="pt-BR" dirty="0" smtClean="0"/>
              <a:t>Mundo Educação</a:t>
            </a:r>
          </a:p>
          <a:p>
            <a:pPr lvl="1"/>
            <a:r>
              <a:rPr lang="pt-BR" dirty="0" smtClean="0">
                <a:hlinkClick r:id="rId2"/>
              </a:rPr>
              <a:t>https://mundoeducacao.uol.com.br/fisica/quais-sao-os-limites-visao-humana.htm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en-US" dirty="0" smtClean="0"/>
              <a:t>Francie Diep. </a:t>
            </a:r>
            <a:r>
              <a:rPr lang="en-US" b="1" dirty="0" smtClean="0"/>
              <a:t>Humans Can Only Distinguish Between About 30 Shades Of Gray</a:t>
            </a:r>
            <a:r>
              <a:rPr lang="en-US" dirty="0" smtClean="0"/>
              <a:t>. Popular Science, 2015.</a:t>
            </a:r>
          </a:p>
          <a:p>
            <a:pPr lvl="1"/>
            <a:r>
              <a:rPr lang="pt-BR" dirty="0" smtClean="0">
                <a:hlinkClick r:id="rId3"/>
              </a:rPr>
              <a:t>https://www.popsci.com/humans-can-only-distinguish-between-about-30-shades-gray/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Luciana Galastri. </a:t>
            </a:r>
            <a:r>
              <a:rPr lang="pt-BR" b="1" dirty="0" smtClean="0"/>
              <a:t>Humanos conseguem distinguir apenas 30 tons de cinza</a:t>
            </a:r>
            <a:r>
              <a:rPr lang="pt-BR" dirty="0" smtClean="0"/>
              <a:t>. Galileu, 2015.</a:t>
            </a:r>
          </a:p>
          <a:p>
            <a:pPr lvl="1"/>
            <a:r>
              <a:rPr lang="pt-BR" dirty="0" smtClean="0">
                <a:hlinkClick r:id="rId4"/>
              </a:rPr>
              <a:t>https://revistagalileu.globo.com/Ciencia/noticia/2015/02/humanos-conseguem-distinguir-apenas-30-tons-de-cinza.html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</a:t>
            </a:r>
            <a:r>
              <a:rPr lang="pt-BR" dirty="0" smtClean="0"/>
              <a:t>fotográfica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Obturador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4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3A63B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40338</TotalTime>
  <Words>3337</Words>
  <Application>Microsoft Office PowerPoint</Application>
  <PresentationFormat>Apresentação na tela (16:9)</PresentationFormat>
  <Paragraphs>1245</Paragraphs>
  <Slides>82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3" baseType="lpstr">
      <vt:lpstr>Tema do Office</vt:lpstr>
      <vt:lpstr>Aula 02 – Fundamentos da imagem digital I</vt:lpstr>
      <vt:lpstr>Roteiro</vt:lpstr>
      <vt:lpstr>O olho humano</vt:lpstr>
      <vt:lpstr>O olho humano</vt:lpstr>
      <vt:lpstr>O olho humano</vt:lpstr>
      <vt:lpstr>Câmera fotográfica </vt:lpstr>
      <vt:lpstr>Câmera fotográfica </vt:lpstr>
      <vt:lpstr>Câmera fotográfica </vt:lpstr>
      <vt:lpstr>Câmera fotográfica</vt:lpstr>
      <vt:lpstr>Câmera fotográfica </vt:lpstr>
      <vt:lpstr>Câmera fotográfica - lentes</vt:lpstr>
      <vt:lpstr>Câmera fotográfica - lentes</vt:lpstr>
      <vt:lpstr>Câmera fotográfica - lentes</vt:lpstr>
      <vt:lpstr>Câmera fotográfica - lentes</vt:lpstr>
      <vt:lpstr>Câmera fotográfica – diafragma </vt:lpstr>
      <vt:lpstr>Câmera fotográfica – diafragma </vt:lpstr>
      <vt:lpstr>Câmera fotográfica – diafragma 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Câmera fotográfica – obturador</vt:lpstr>
      <vt:lpstr>A imagem digital</vt:lpstr>
      <vt:lpstr>A imagem digital</vt:lpstr>
      <vt:lpstr>A imagem digital</vt:lpstr>
      <vt:lpstr>A imagem digital</vt:lpstr>
      <vt:lpstr>A imagem digital</vt:lpstr>
      <vt:lpstr>A imagem digital</vt:lpstr>
      <vt:lpstr>Imagens coloridas - RGB</vt:lpstr>
      <vt:lpstr>Imagens coloridas - RGB</vt:lpstr>
      <vt:lpstr>Imagens coloridas - RGB</vt:lpstr>
      <vt:lpstr>Imagens coloridas - RGB</vt:lpstr>
      <vt:lpstr>Imagens coloridas - RGB</vt:lpstr>
      <vt:lpstr>O espaço de cores RGB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Efeitos da resolução espacial</vt:lpstr>
      <vt:lpstr>Efeitos da resolução espacial</vt:lpstr>
      <vt:lpstr>Resolução de intensidade</vt:lpstr>
      <vt:lpstr>Resolução de intensidade</vt:lpstr>
      <vt:lpstr>Efeitos da resolução de intensidade</vt:lpstr>
      <vt:lpstr>Bibliografia</vt:lpstr>
      <vt:lpstr>Bibliografia complementar</vt:lpstr>
      <vt:lpstr>Bibliografia complementar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298</cp:revision>
  <dcterms:created xsi:type="dcterms:W3CDTF">2020-06-26T12:40:46Z</dcterms:created>
  <dcterms:modified xsi:type="dcterms:W3CDTF">2022-07-29T22:05:37Z</dcterms:modified>
</cp:coreProperties>
</file>